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43.xml" ContentType="application/vnd.openxmlformats-officedocument.theme+xml"/>
  <Override PartName="/ppt/notesSlides/notesSlide30.xml" ContentType="application/vnd.openxmlformats-officedocument.presentationml.notesSlide+xml"/>
  <Override PartName="/ppt/theme/theme21.xml" ContentType="application/vnd.openxmlformats-officedocument.theme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Masters/slideMaster49.xml" ContentType="application/vnd.openxmlformats-officedocument.presentationml.slideMaster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heme/theme37.xml" ContentType="application/vnd.openxmlformats-officedocument.theme+xml"/>
  <Override PartName="/ppt/slideLayouts/slideLayout132.xml" ContentType="application/vnd.openxmlformats-officedocument.presentationml.slideLayout+xml"/>
  <Override PartName="/ppt/theme/theme48.xml" ContentType="application/vnd.openxmlformats-officedocument.them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40.xml" ContentType="application/vnd.openxmlformats-officedocument.theme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Masters/slideMaster46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45.xml" ContentType="application/vnd.openxmlformats-officedocument.them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9.xml" ContentType="application/vnd.openxmlformats-officedocument.theme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6.xml" ContentType="application/vnd.openxmlformats-officedocument.theme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3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theme/theme42.xml" ContentType="application/vnd.openxmlformats-officedocument.them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heme/theme2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heme/theme47.xml" ContentType="application/vnd.openxmlformats-officedocument.theme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6.xml" ContentType="application/vnd.openxmlformats-officedocument.theme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heme/theme44.xml" ContentType="application/vnd.openxmlformats-officedocument.theme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heme/theme33.xml" ContentType="application/vnd.openxmlformats-officedocument.them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theme/theme22.xml" ContentType="application/vnd.openxmlformats-officedocument.theme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49.xml" ContentType="application/vnd.openxmlformats-officedocument.them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8.xml" ContentType="application/vnd.openxmlformats-officedocument.theme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theme/theme16.xml" ContentType="application/vnd.openxmlformats-officedocument.theme+xml"/>
  <Override PartName="/ppt/slideLayouts/slideLayout11.xml" ContentType="application/vnd.openxmlformats-officedocument.presentationml.slideLayout+xml"/>
  <Override PartName="/ppt/theme/theme27.xml" ContentType="application/vnd.openxmlformats-officedocument.theme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theme/theme52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41.xml" ContentType="application/vnd.openxmlformats-officedocument.theme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8" r:id="rId1"/>
    <p:sldMasterId id="2147484129" r:id="rId2"/>
    <p:sldMasterId id="2147484165" r:id="rId3"/>
    <p:sldMasterId id="2147484167" r:id="rId4"/>
    <p:sldMasterId id="2147484169" r:id="rId5"/>
    <p:sldMasterId id="2147484170" r:id="rId6"/>
    <p:sldMasterId id="2147484172" r:id="rId7"/>
    <p:sldMasterId id="2147484176" r:id="rId8"/>
    <p:sldMasterId id="2147484180" r:id="rId9"/>
    <p:sldMasterId id="2147484199" r:id="rId10"/>
    <p:sldMasterId id="2147484201" r:id="rId11"/>
    <p:sldMasterId id="2147484203" r:id="rId12"/>
    <p:sldMasterId id="2147484205" r:id="rId13"/>
    <p:sldMasterId id="2147484288" r:id="rId14"/>
    <p:sldMasterId id="2147484379" r:id="rId15"/>
    <p:sldMasterId id="2147484385" r:id="rId16"/>
    <p:sldMasterId id="2147484557" r:id="rId17"/>
    <p:sldMasterId id="2147484559" r:id="rId18"/>
    <p:sldMasterId id="2147484565" r:id="rId19"/>
    <p:sldMasterId id="2147484568" r:id="rId20"/>
    <p:sldMasterId id="2147484574" r:id="rId21"/>
    <p:sldMasterId id="2147484579" r:id="rId22"/>
    <p:sldMasterId id="2147484582" r:id="rId23"/>
    <p:sldMasterId id="2147484851" r:id="rId24"/>
    <p:sldMasterId id="2147484860" r:id="rId25"/>
    <p:sldMasterId id="2147484869" r:id="rId26"/>
    <p:sldMasterId id="2147484990" r:id="rId27"/>
    <p:sldMasterId id="2147484992" r:id="rId28"/>
    <p:sldMasterId id="2147484994" r:id="rId29"/>
    <p:sldMasterId id="2147485003" r:id="rId30"/>
    <p:sldMasterId id="2147485005" r:id="rId31"/>
    <p:sldMasterId id="2147485011" r:id="rId32"/>
    <p:sldMasterId id="2147485013" r:id="rId33"/>
    <p:sldMasterId id="2147485025" r:id="rId34"/>
    <p:sldMasterId id="2147485034" r:id="rId35"/>
    <p:sldMasterId id="2147485037" r:id="rId36"/>
    <p:sldMasterId id="2147485046" r:id="rId37"/>
    <p:sldMasterId id="2147485249" r:id="rId38"/>
    <p:sldMasterId id="2147485251" r:id="rId39"/>
    <p:sldMasterId id="2147485253" r:id="rId40"/>
    <p:sldMasterId id="2147485256" r:id="rId41"/>
    <p:sldMasterId id="2147485262" r:id="rId42"/>
    <p:sldMasterId id="2147485264" r:id="rId43"/>
    <p:sldMasterId id="2147485266" r:id="rId44"/>
    <p:sldMasterId id="2147485268" r:id="rId45"/>
    <p:sldMasterId id="2147485270" r:id="rId46"/>
    <p:sldMasterId id="2147485996" r:id="rId47"/>
    <p:sldMasterId id="2147486764" r:id="rId48"/>
    <p:sldMasterId id="2147488286" r:id="rId49"/>
    <p:sldMasterId id="2147489196" r:id="rId50"/>
  </p:sldMasterIdLst>
  <p:notesMasterIdLst>
    <p:notesMasterId r:id="rId98"/>
  </p:notesMasterIdLst>
  <p:handoutMasterIdLst>
    <p:handoutMasterId r:id="rId99"/>
  </p:handoutMasterIdLst>
  <p:sldIdLst>
    <p:sldId id="523" r:id="rId51"/>
    <p:sldId id="586" r:id="rId52"/>
    <p:sldId id="506" r:id="rId53"/>
    <p:sldId id="513" r:id="rId54"/>
    <p:sldId id="507" r:id="rId55"/>
    <p:sldId id="527" r:id="rId56"/>
    <p:sldId id="508" r:id="rId57"/>
    <p:sldId id="514" r:id="rId58"/>
    <p:sldId id="511" r:id="rId59"/>
    <p:sldId id="515" r:id="rId60"/>
    <p:sldId id="459" r:id="rId61"/>
    <p:sldId id="587" r:id="rId62"/>
    <p:sldId id="588" r:id="rId63"/>
    <p:sldId id="595" r:id="rId64"/>
    <p:sldId id="596" r:id="rId65"/>
    <p:sldId id="590" r:id="rId66"/>
    <p:sldId id="597" r:id="rId67"/>
    <p:sldId id="602" r:id="rId68"/>
    <p:sldId id="603" r:id="rId69"/>
    <p:sldId id="598" r:id="rId70"/>
    <p:sldId id="604" r:id="rId71"/>
    <p:sldId id="605" r:id="rId72"/>
    <p:sldId id="599" r:id="rId73"/>
    <p:sldId id="601" r:id="rId74"/>
    <p:sldId id="600" r:id="rId75"/>
    <p:sldId id="591" r:id="rId76"/>
    <p:sldId id="614" r:id="rId77"/>
    <p:sldId id="615" r:id="rId78"/>
    <p:sldId id="606" r:id="rId79"/>
    <p:sldId id="607" r:id="rId80"/>
    <p:sldId id="608" r:id="rId81"/>
    <p:sldId id="610" r:id="rId82"/>
    <p:sldId id="609" r:id="rId83"/>
    <p:sldId id="538" r:id="rId84"/>
    <p:sldId id="616" r:id="rId85"/>
    <p:sldId id="622" r:id="rId86"/>
    <p:sldId id="618" r:id="rId87"/>
    <p:sldId id="619" r:id="rId88"/>
    <p:sldId id="620" r:id="rId89"/>
    <p:sldId id="621" r:id="rId90"/>
    <p:sldId id="542" r:id="rId91"/>
    <p:sldId id="541" r:id="rId92"/>
    <p:sldId id="592" r:id="rId93"/>
    <p:sldId id="594" r:id="rId94"/>
    <p:sldId id="612" r:id="rId95"/>
    <p:sldId id="593" r:id="rId96"/>
    <p:sldId id="613" r:id="rId97"/>
  </p:sldIdLst>
  <p:sldSz cx="9144000" cy="6858000" type="screen4x3"/>
  <p:notesSz cx="7099300" cy="10234613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876"/>
    <a:srgbClr val="AC8712"/>
    <a:srgbClr val="59595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2" autoAdjust="0"/>
    <p:restoredTop sz="94660"/>
  </p:normalViewPr>
  <p:slideViewPr>
    <p:cSldViewPr>
      <p:cViewPr>
        <p:scale>
          <a:sx n="82" d="100"/>
          <a:sy n="82" d="100"/>
        </p:scale>
        <p:origin x="-55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0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3.xml"/><Relationship Id="rId68" Type="http://schemas.openxmlformats.org/officeDocument/2006/relationships/slide" Target="slides/slide18.xml"/><Relationship Id="rId84" Type="http://schemas.openxmlformats.org/officeDocument/2006/relationships/slide" Target="slides/slide34.xml"/><Relationship Id="rId89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1.xml"/><Relationship Id="rId92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3.xml"/><Relationship Id="rId58" Type="http://schemas.openxmlformats.org/officeDocument/2006/relationships/slide" Target="slides/slide8.xml"/><Relationship Id="rId66" Type="http://schemas.openxmlformats.org/officeDocument/2006/relationships/slide" Target="slides/slide16.xml"/><Relationship Id="rId74" Type="http://schemas.openxmlformats.org/officeDocument/2006/relationships/slide" Target="slides/slide24.xml"/><Relationship Id="rId79" Type="http://schemas.openxmlformats.org/officeDocument/2006/relationships/slide" Target="slides/slide29.xml"/><Relationship Id="rId87" Type="http://schemas.openxmlformats.org/officeDocument/2006/relationships/slide" Target="slides/slide37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1.xml"/><Relationship Id="rId82" Type="http://schemas.openxmlformats.org/officeDocument/2006/relationships/slide" Target="slides/slide32.xml"/><Relationship Id="rId90" Type="http://schemas.openxmlformats.org/officeDocument/2006/relationships/slide" Target="slides/slide40.xml"/><Relationship Id="rId95" Type="http://schemas.openxmlformats.org/officeDocument/2006/relationships/slide" Target="slides/slide4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6.xml"/><Relationship Id="rId64" Type="http://schemas.openxmlformats.org/officeDocument/2006/relationships/slide" Target="slides/slide14.xml"/><Relationship Id="rId69" Type="http://schemas.openxmlformats.org/officeDocument/2006/relationships/slide" Target="slides/slide19.xml"/><Relationship Id="rId77" Type="http://schemas.openxmlformats.org/officeDocument/2006/relationships/slide" Target="slides/slide27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.xml"/><Relationship Id="rId72" Type="http://schemas.openxmlformats.org/officeDocument/2006/relationships/slide" Target="slides/slide22.xml"/><Relationship Id="rId80" Type="http://schemas.openxmlformats.org/officeDocument/2006/relationships/slide" Target="slides/slide30.xml"/><Relationship Id="rId85" Type="http://schemas.openxmlformats.org/officeDocument/2006/relationships/slide" Target="slides/slide35.xml"/><Relationship Id="rId93" Type="http://schemas.openxmlformats.org/officeDocument/2006/relationships/slide" Target="slides/slide43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9.xml"/><Relationship Id="rId67" Type="http://schemas.openxmlformats.org/officeDocument/2006/relationships/slide" Target="slides/slide17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4.xml"/><Relationship Id="rId62" Type="http://schemas.openxmlformats.org/officeDocument/2006/relationships/slide" Target="slides/slide12.xml"/><Relationship Id="rId70" Type="http://schemas.openxmlformats.org/officeDocument/2006/relationships/slide" Target="slides/slide20.xml"/><Relationship Id="rId75" Type="http://schemas.openxmlformats.org/officeDocument/2006/relationships/slide" Target="slides/slide25.xml"/><Relationship Id="rId83" Type="http://schemas.openxmlformats.org/officeDocument/2006/relationships/slide" Target="slides/slide33.xml"/><Relationship Id="rId88" Type="http://schemas.openxmlformats.org/officeDocument/2006/relationships/slide" Target="slides/slide38.xml"/><Relationship Id="rId91" Type="http://schemas.openxmlformats.org/officeDocument/2006/relationships/slide" Target="slides/slide41.xml"/><Relationship Id="rId96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2.xml"/><Relationship Id="rId60" Type="http://schemas.openxmlformats.org/officeDocument/2006/relationships/slide" Target="slides/slide10.xml"/><Relationship Id="rId65" Type="http://schemas.openxmlformats.org/officeDocument/2006/relationships/slide" Target="slides/slide15.xml"/><Relationship Id="rId73" Type="http://schemas.openxmlformats.org/officeDocument/2006/relationships/slide" Target="slides/slide23.xml"/><Relationship Id="rId78" Type="http://schemas.openxmlformats.org/officeDocument/2006/relationships/slide" Target="slides/slide28.xml"/><Relationship Id="rId81" Type="http://schemas.openxmlformats.org/officeDocument/2006/relationships/slide" Target="slides/slide31.xml"/><Relationship Id="rId86" Type="http://schemas.openxmlformats.org/officeDocument/2006/relationships/slide" Target="slides/slide36.xml"/><Relationship Id="rId94" Type="http://schemas.openxmlformats.org/officeDocument/2006/relationships/slide" Target="slides/slide44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5.xml"/><Relationship Id="rId76" Type="http://schemas.openxmlformats.org/officeDocument/2006/relationships/slide" Target="slides/slide26.xml"/><Relationship Id="rId97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MS PGothic" pitchFamily="34" charset="-128"/>
        <a:cs typeface="Arial Unicode MS" pitchFamily="-106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Arial Unicode MS" pitchFamily="-106" charset="0"/>
        <a:cs typeface="Arial Unicode MS" pitchFamily="-106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Arial Unicode MS" pitchFamily="-106" charset="0"/>
        <a:cs typeface="Arial Unicode MS" pitchFamily="-106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Arial Unicode MS" pitchFamily="-106" charset="0"/>
        <a:cs typeface="Arial Unicode MS" pitchFamily="-106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-106" charset="0"/>
        <a:ea typeface="Arial Unicode MS" pitchFamily="-106" charset="0"/>
        <a:cs typeface="Arial Unicode MS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/>
          <a:lstStyle/>
          <a:p>
            <a:fld id="{A7F4D948-BA38-4E44-9B36-863D38D01E61}" type="slidenum">
              <a:rPr lang="de-DE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/>
              <a:t>11</a:t>
            </a:fld>
            <a:endParaRPr lang="de-DE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</p:spPr>
        <p:txBody>
          <a:bodyPr/>
          <a:lstStyle/>
          <a:p>
            <a:pPr defTabSz="469900" eaLnBrk="1" hangingPunct="1"/>
            <a:endParaRPr lang="it-IT" smtClean="0">
              <a:latin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72708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ＭＳ Ｐゴシック" pitchFamily="34" charset="-128"/>
              </a:rPr>
              <a:t>BS-Info Teil I</a:t>
            </a:r>
          </a:p>
        </p:txBody>
      </p:sp>
      <p:sp>
        <p:nvSpPr>
          <p:cNvPr id="72709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1FEA7D1E-E801-4CA7-86E3-4FBB10172800}" type="datetime1">
              <a:rPr lang="de-DE" smtClean="0"/>
              <a:pPr/>
              <a:t>15.02.2012</a:t>
            </a:fld>
            <a:endParaRPr lang="de-DE" smtClean="0"/>
          </a:p>
        </p:txBody>
      </p:sp>
      <p:sp>
        <p:nvSpPr>
          <p:cNvPr id="72710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993A7E11-2671-42CB-ABCB-7498FE4E2ADB}" type="slidenum">
              <a:rPr lang="de-DE" smtClean="0"/>
              <a:pPr/>
              <a:t>13</a:t>
            </a:fld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72708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ＭＳ Ｐゴシック" pitchFamily="34" charset="-128"/>
              </a:rPr>
              <a:t>BS-Info Teil I</a:t>
            </a:r>
          </a:p>
        </p:txBody>
      </p:sp>
      <p:sp>
        <p:nvSpPr>
          <p:cNvPr id="72709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1FEA7D1E-E801-4CA7-86E3-4FBB10172800}" type="datetime1">
              <a:rPr lang="de-DE" smtClean="0"/>
              <a:pPr/>
              <a:t>15.02.2012</a:t>
            </a:fld>
            <a:endParaRPr lang="de-DE" smtClean="0"/>
          </a:p>
        </p:txBody>
      </p:sp>
      <p:sp>
        <p:nvSpPr>
          <p:cNvPr id="72710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993A7E11-2671-42CB-ABCB-7498FE4E2ADB}" type="slidenum">
              <a:rPr lang="de-DE" smtClean="0"/>
              <a:pPr/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72708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ＭＳ Ｐゴシック" pitchFamily="34" charset="-128"/>
              </a:rPr>
              <a:t>BS-Info Teil I</a:t>
            </a:r>
          </a:p>
        </p:txBody>
      </p:sp>
      <p:sp>
        <p:nvSpPr>
          <p:cNvPr id="72709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1FEA7D1E-E801-4CA7-86E3-4FBB10172800}" type="datetime1">
              <a:rPr lang="de-DE" smtClean="0"/>
              <a:pPr/>
              <a:t>15.02.2012</a:t>
            </a:fld>
            <a:endParaRPr lang="de-DE" smtClean="0"/>
          </a:p>
        </p:txBody>
      </p:sp>
      <p:sp>
        <p:nvSpPr>
          <p:cNvPr id="72710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993A7E11-2671-42CB-ABCB-7498FE4E2ADB}" type="slidenum">
              <a:rPr lang="de-DE" smtClean="0"/>
              <a:pPr/>
              <a:t>15</a:t>
            </a:fld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16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17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18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19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20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21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23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24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25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26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27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28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29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smtClean="0">
                <a:latin typeface="Arial" charset="0"/>
                <a:cs typeface="Arial" charset="0"/>
              </a:rPr>
              <a:t>Foto aus der Mappe verwenden.</a:t>
            </a:r>
            <a:endParaRPr lang="de-A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30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31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32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</a:endParaRPr>
          </a:p>
        </p:txBody>
      </p:sp>
      <p:sp>
        <p:nvSpPr>
          <p:cNvPr id="30724" name="Kopfzeilenplatzhalt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r>
              <a:rPr lang="de-DE" smtClean="0">
                <a:latin typeface="Arial Unicode MS" pitchFamily="34" charset="-128"/>
                <a:ea typeface="MS PGothic" pitchFamily="34" charset="-128"/>
                <a:cs typeface="Arial" pitchFamily="34" charset="0"/>
              </a:rPr>
              <a:t>BS-Info Teil I</a:t>
            </a:r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06A192AA-E0F1-44D2-9407-FEEFDDA078FE}" type="datetime1">
              <a:rPr lang="de-DE" smtClean="0">
                <a:ea typeface="MS PGothic" pitchFamily="34" charset="-128"/>
                <a:cs typeface="Arial" pitchFamily="34" charset="0"/>
              </a:rPr>
              <a:pPr/>
              <a:t>15.02.2012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5C478275-CEF5-4199-B827-91303B1F305D}" type="slidenum">
              <a:rPr lang="de-DE" smtClean="0">
                <a:ea typeface="MS PGothic" pitchFamily="34" charset="-128"/>
                <a:cs typeface="Arial" pitchFamily="34" charset="0"/>
              </a:rPr>
              <a:pPr/>
              <a:t>33</a:t>
            </a:fld>
            <a:endParaRPr lang="de-DE" smtClean="0"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Calibri" pitchFamily="34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Calibri" pitchFamily="34" charset="0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7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7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0ACC947-D2CA-4420-985F-31DB8B298A6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D7417D2-1B9C-4DA4-A767-3947703933AE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Lyoness_Logo_neu_powerpoint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38875" y="307975"/>
            <a:ext cx="23939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9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Arial Unicode MS" charset="0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68313" y="623728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51044-9F11-48EA-B8E6-0EE3563FFC4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2F229-6298-4C18-8278-85E4FA5A4E5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3D819F3-6FCD-4A46-AF3D-5DC0ED599306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E75F3FD-AB66-4ECA-B687-17BFBDEE6F5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Lyoness_Logo_neu_powerpoint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38875" y="307975"/>
            <a:ext cx="23939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9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Arial Unicode MS" charset="0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68313" y="623728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51044-9F11-48EA-B8E6-0EE3563FFC4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2F229-6298-4C18-8278-85E4FA5A4E5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333375"/>
            <a:ext cx="20097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3E75-8D5A-4EB4-B412-469A6B65D25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0617A-55F7-4086-BC11-4823FEAEF4C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68AE0E-7043-43DB-BEC8-8A9D14519FDC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370F414-69CC-4193-8AF6-A0A86D7D25E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Lyoness Logo Groß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369888"/>
            <a:ext cx="239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E1B6F46-5AEC-46E8-8389-6740CCAD4FD5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EE4DD83-D27E-495D-8554-5566A722D318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A73D79D-ADB0-4513-8E4E-D5BE1C473727}" type="slidenum">
              <a:rPr lang="bg-BG"/>
              <a:pPr>
                <a:defRPr/>
              </a:pPr>
              <a:t>‹Nº›</a:t>
            </a:fld>
            <a:endParaRPr lang="bg-BG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Lyoness_Logo_neu_powerpoint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38875" y="307975"/>
            <a:ext cx="23939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9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  <a:cs typeface="Arial Unicode MS" charset="0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1044-9F11-48EA-B8E6-0EE3563FFC4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2F229-6298-4C18-8278-85E4FA5A4E5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2763" y="2357438"/>
            <a:ext cx="478631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2AB16CD-142E-4241-A281-420E959B035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3B7BCC-7C17-4395-9B27-4AEC78796DD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Lyoness Logo Groß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369888"/>
            <a:ext cx="239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247AF10-9364-4A8D-820C-242D07BED500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F7DE5DA-EF55-4557-8B26-FAF68F45D4C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390D8-1ECD-4F0C-93FA-16EE2CDF5EA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C5049-8983-42AB-AE0C-46C933BBD6EF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2763" y="2357438"/>
            <a:ext cx="478631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5E5FF-B09F-475A-9E33-C7ACF5DE0DD0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CFC14-96F6-46CE-A0D7-6F3A45F508D3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Lyoness Logo Groß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369888"/>
            <a:ext cx="239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565400"/>
            <a:ext cx="55372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565400"/>
            <a:ext cx="55372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os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333375"/>
            <a:ext cx="20097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3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>
              <a:solidFill>
                <a:srgbClr val="FFFFFF"/>
              </a:solidFill>
              <a:ea typeface="ＭＳ Ｐゴシック" charset="-128"/>
              <a:cs typeface="Arial Unicode MS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8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4" name="Bild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4292-FCC6-48D7-B679-CF428F0E569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BC6CB-250E-4B6A-AA9A-5A38AA3EC814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Lyoness Logo Groß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369888"/>
            <a:ext cx="239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5585156-16ED-4629-998B-4348798C87B7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C9E050E-7369-46A8-8BEB-0DE568E6D08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178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178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1B4AA-E096-465A-BDC2-516E431F4E17}" type="slidenum">
              <a:rPr lang="bg-BG"/>
              <a:pPr>
                <a:defRPr/>
              </a:pPr>
              <a:t>‹Nº›</a:t>
            </a:fld>
            <a:endParaRPr lang="bg-BG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8875" y="309563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lyoness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ste und let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887663"/>
            <a:ext cx="47863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357188"/>
            <a:ext cx="2511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7" descr="Lyoness Logo Groß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369888"/>
            <a:ext cx="2393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2819400"/>
            <a:ext cx="478631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3D819F3-6FCD-4A46-AF3D-5DC0ED599306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E75F3FD-AB66-4ECA-B687-17BFBDEE6F5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Standar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emf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2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emf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3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3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63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.emf"/><Relationship Id="rId5" Type="http://schemas.openxmlformats.org/officeDocument/2006/relationships/theme" Target="../theme/theme31.xml"/><Relationship Id="rId4" Type="http://schemas.openxmlformats.org/officeDocument/2006/relationships/slideLayout" Target="../slideLayouts/slideLayout67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emf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1.emf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8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theme" Target="../theme/theme3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1.emf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3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theme" Target="../theme/theme3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1.emf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110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.emf"/><Relationship Id="rId5" Type="http://schemas.openxmlformats.org/officeDocument/2006/relationships/theme" Target="../theme/theme41.xml"/><Relationship Id="rId4" Type="http://schemas.openxmlformats.org/officeDocument/2006/relationships/slideLayout" Target="../slideLayouts/slideLayout11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theme" Target="../theme/theme46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1.emf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theme" Target="../theme/theme47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1.emf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2.xml"/><Relationship Id="rId9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theme" Target="../theme/theme4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theme" Target="../theme/theme5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Bild 2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39" r:id="rId1"/>
    <p:sldLayoutId id="2147490440" r:id="rId2"/>
    <p:sldLayoutId id="2147490441" r:id="rId3"/>
    <p:sldLayoutId id="2147490422" r:id="rId4"/>
    <p:sldLayoutId id="2147490423" r:id="rId5"/>
    <p:sldLayoutId id="2147490424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126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16C29FA-7E99-417B-8B49-1E6E2F78DB17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377E49A-B8A3-4068-B837-FB1B64B149B0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229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5A7A1F0-D406-4DC1-8086-7E2E6840B7F4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94593FC-3561-4267-AABE-E7F0B4943B8A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331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B8AF393-D3D0-4FA0-97CE-23091611BED4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A9DC51A-ADE6-4C8C-8B65-F3A9680CBEAD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434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F365624-26F0-4634-AEE9-2FF82E268884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E3555A-1EE1-479C-8635-13920E7D4D16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25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Bild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42" r:id="rId1"/>
    <p:sldLayoutId id="2147490443" r:id="rId2"/>
    <p:sldLayoutId id="2147490444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843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3F307C3-D44F-41BB-8220-BDC0FE1707A4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0980B18-D3DB-4916-BF84-58442B62EBD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45" r:id="rId1"/>
    <p:sldLayoutId id="2147490446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pic>
        <p:nvPicPr>
          <p:cNvPr id="19460" name="Bild 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47" r:id="rId1"/>
    <p:sldLayoutId id="2147490448" r:id="rId2"/>
    <p:sldLayoutId id="2147490449" r:id="rId3"/>
    <p:sldLayoutId id="2147490450" r:id="rId4"/>
    <p:sldLayoutId id="2147490426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51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5D95C58-7A25-4158-ACFF-8F8A05C85503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" charset="0"/>
                <a:ea typeface="ＭＳ Ｐゴシック" charset="-128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1FEC2C3-2A08-4CE0-9B68-C805D1880EA4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3079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d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52" r:id="rId1"/>
    <p:sldLayoutId id="2147490453" r:id="rId2"/>
    <p:sldLayoutId id="2147490454" r:id="rId3"/>
    <p:sldLayoutId id="214749045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ild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2253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8BD2691-803D-4FB3-BA6B-8DB61CE995D0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8AD9A3F-7A77-4853-BC21-2AE679A97D46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56" r:id="rId1"/>
    <p:sldLayoutId id="2147490457" r:id="rId2"/>
    <p:sldLayoutId id="2147490458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Bild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27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Bild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Bild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459" r:id="rId1"/>
    <p:sldLayoutId id="2147490460" r:id="rId2"/>
    <p:sldLayoutId id="2147490461" r:id="rId3"/>
    <p:sldLayoutId id="2147490462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63" r:id="rId1"/>
    <p:sldLayoutId id="2147490464" r:id="rId2"/>
    <p:sldLayoutId id="2147490465" r:id="rId3"/>
    <p:sldLayoutId id="2147490466" r:id="rId4"/>
    <p:sldLayoutId id="2147490467" r:id="rId5"/>
    <p:sldLayoutId id="2147490468" r:id="rId6"/>
    <p:sldLayoutId id="2147490469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70" r:id="rId1"/>
    <p:sldLayoutId id="2147490471" r:id="rId2"/>
    <p:sldLayoutId id="2147490472" r:id="rId3"/>
    <p:sldLayoutId id="2147490473" r:id="rId4"/>
    <p:sldLayoutId id="2147490474" r:id="rId5"/>
    <p:sldLayoutId id="2147490475" r:id="rId6"/>
    <p:sldLayoutId id="2147490476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ild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77" r:id="rId1"/>
    <p:sldLayoutId id="2147490478" r:id="rId2"/>
    <p:sldLayoutId id="2147490479" r:id="rId3"/>
    <p:sldLayoutId id="2147490480" r:id="rId4"/>
    <p:sldLayoutId id="2147490481" r:id="rId5"/>
    <p:sldLayoutId id="2147490482" r:id="rId6"/>
    <p:sldLayoutId id="2147490483" r:id="rId7"/>
    <p:sldLayoutId id="2147490484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Bild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485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Bild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297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CCC874A-D870-4CE7-803D-9573391DC7E4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6A1506-B8B5-4CEC-B553-7309CC6EF132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29704" name="Grafik 6" descr="lyoness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65125"/>
            <a:ext cx="24622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86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Bild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87" r:id="rId1"/>
    <p:sldLayoutId id="2147490488" r:id="rId2"/>
    <p:sldLayoutId id="2147490489" r:id="rId3"/>
    <p:sldLayoutId id="2147490490" r:id="rId4"/>
    <p:sldLayoutId id="2147490491" r:id="rId5"/>
    <p:sldLayoutId id="2147490492" r:id="rId6"/>
    <p:sldLayoutId id="2147490493" r:id="rId7"/>
    <p:sldLayoutId id="2147490494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A0FDFC0-D1E7-4FE3-A774-4CE321FDF26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02B1CE-5A33-4B44-9523-9B4EBAA28B3E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17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202A530-D33D-4B0B-A919-74846465A3C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BF9403B-91B7-4CCB-98A9-70CDE880E0D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31751" name="Bild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49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Bild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pic>
        <p:nvPicPr>
          <p:cNvPr id="32772" name="Bild 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96" r:id="rId1"/>
    <p:sldLayoutId id="2147490497" r:id="rId2"/>
    <p:sldLayoutId id="2147490498" r:id="rId3"/>
    <p:sldLayoutId id="2147490499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pic>
        <p:nvPicPr>
          <p:cNvPr id="33796" name="Bild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ild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 userDrawn="1"/>
        </p:nvSpPr>
        <p:spPr>
          <a:xfrm>
            <a:off x="6743700" y="714375"/>
            <a:ext cx="1928813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482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pic>
        <p:nvPicPr>
          <p:cNvPr id="34821" name="Bild 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428" r:id="rId1"/>
    <p:sldLayoutId id="2147490429" r:id="rId2"/>
    <p:sldLayoutId id="2147490430" r:id="rId3"/>
    <p:sldLayoutId id="2147490431" r:id="rId4"/>
    <p:sldLayoutId id="2147490432" r:id="rId5"/>
    <p:sldLayoutId id="2147490433" r:id="rId6"/>
    <p:sldLayoutId id="2147490434" r:id="rId7"/>
    <p:sldLayoutId id="2147490435" r:id="rId8"/>
    <p:sldLayoutId id="2147490436" r:id="rId9"/>
    <p:sldLayoutId id="2147490437" r:id="rId10"/>
    <p:sldLayoutId id="2147490438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 Unicode MS" pitchFamily="34" charset="-128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500" r:id="rId1"/>
    <p:sldLayoutId id="2147490501" r:id="rId2"/>
    <p:sldLayoutId id="2147490502" r:id="rId3"/>
    <p:sldLayoutId id="2147490503" r:id="rId4"/>
    <p:sldLayoutId id="2147490504" r:id="rId5"/>
    <p:sldLayoutId id="2147490505" r:id="rId6"/>
    <p:sldLayoutId id="2147490506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686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361582-5A75-491F-8E5F-6759B7801891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C48D932-25A1-43CD-92CB-4E54AAF4930F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36871" name="Bild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0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508" r:id="rId1"/>
    <p:sldLayoutId id="2147490509" r:id="rId2"/>
    <p:sldLayoutId id="2147490510" r:id="rId3"/>
    <p:sldLayoutId id="2147490511" r:id="rId4"/>
    <p:sldLayoutId id="2147490512" r:id="rId5"/>
    <p:sldLayoutId id="2147490513" r:id="rId6"/>
    <p:sldLayoutId id="2147490514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Bild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15" r:id="rId1"/>
    <p:sldLayoutId id="2147490516" r:id="rId2"/>
    <p:sldLayoutId id="2147490517" r:id="rId3"/>
    <p:sldLayoutId id="2147490518" r:id="rId4"/>
    <p:sldLayoutId id="2147490549" r:id="rId5"/>
    <p:sldLayoutId id="2147490551" r:id="rId6"/>
    <p:sldLayoutId id="2147490552" r:id="rId7"/>
    <p:sldLayoutId id="2147490553" r:id="rId8"/>
    <p:sldLayoutId id="2147490554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993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407B028-7E5C-460A-995A-8BFB563E7BB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F8F9D6E-6FC9-4700-A7E2-7F934DED3B13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39943" name="Bild 9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55" r:id="rId1"/>
    <p:sldLayoutId id="2147490556" r:id="rId2"/>
    <p:sldLayoutId id="2147490557" r:id="rId3"/>
    <p:sldLayoutId id="2147490558" r:id="rId4"/>
    <p:sldLayoutId id="2147490559" r:id="rId5"/>
    <p:sldLayoutId id="2147490560" r:id="rId6"/>
    <p:sldLayoutId id="2147490561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6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498C7A3-C865-47D6-A391-9A13818D0326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2854B4E-9A74-4278-B8A4-23FFD650B07E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40967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512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31A88A3-9402-4FFD-BE2F-B0DED8F75A5F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80FF6A7-CB74-4C8A-9411-F07A8A18AB4E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98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A8193EE-2BE4-4D31-9DD7-3FE17E4BF03E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ＭＳ Ｐゴシック" charset="-128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809C421-D96D-4621-99B4-91FF2DFABE5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41991" name="Bild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Bild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pic>
        <p:nvPicPr>
          <p:cNvPr id="43012" name="Bild 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483350" y="333375"/>
            <a:ext cx="22653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520" r:id="rId1"/>
    <p:sldLayoutId id="2147490521" r:id="rId2"/>
    <p:sldLayoutId id="2147490522" r:id="rId3"/>
    <p:sldLayoutId id="2147490523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403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49294AB-0D59-43EA-A17A-34023700AA91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CF31F75-3725-4B7D-89B9-B546ADA7A233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44039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ransition>
    <p:cut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608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291A14D-7841-4812-BCAA-160D0AE7C8BC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AD6B6F7-18BD-42E9-ABE2-7D5CBFFEC123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46087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710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AC584BA-1C35-4BEB-9FAC-4FB3331D010A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D1E2810-2ED8-4C42-81C3-87C7E85B96A2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47111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524" r:id="rId1"/>
    <p:sldLayoutId id="2147490525" r:id="rId2"/>
    <p:sldLayoutId id="2147490526" r:id="rId3"/>
    <p:sldLayoutId id="2147490527" r:id="rId4"/>
    <p:sldLayoutId id="2147490528" r:id="rId5"/>
    <p:sldLayoutId id="2147490529" r:id="rId6"/>
    <p:sldLayoutId id="2147490530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ild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90531" r:id="rId1"/>
    <p:sldLayoutId id="2147490532" r:id="rId2"/>
    <p:sldLayoutId id="2147490533" r:id="rId3"/>
    <p:sldLayoutId id="2147490534" r:id="rId4"/>
    <p:sldLayoutId id="2147490535" r:id="rId5"/>
    <p:sldLayoutId id="2147490536" r:id="rId6"/>
    <p:sldLayoutId id="2147490537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Bild 9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Textmasterformate durch Klicken bearbeiten</a:t>
            </a:r>
          </a:p>
          <a:p>
            <a:pPr lvl="1"/>
            <a:r>
              <a:rPr lang="bg-BG" smtClean="0"/>
              <a:t>Zweite Ebene</a:t>
            </a:r>
          </a:p>
          <a:p>
            <a:pPr lvl="2"/>
            <a:r>
              <a:rPr lang="bg-BG" smtClean="0"/>
              <a:t>Dritte Ebene</a:t>
            </a:r>
          </a:p>
          <a:p>
            <a:pPr lvl="3"/>
            <a:r>
              <a:rPr lang="bg-BG" smtClean="0"/>
              <a:t>Vierte Ebene</a:t>
            </a:r>
          </a:p>
          <a:p>
            <a:pPr lvl="4"/>
            <a:r>
              <a:rPr lang="bg-BG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7B08674-4AA7-439C-A132-650BD7BAC54E}" type="slidenum">
              <a:rPr lang="bg-BG"/>
              <a:pPr>
                <a:defRPr/>
              </a:pPr>
              <a:t>‹Nº›</a:t>
            </a:fld>
            <a:endParaRPr lang="bg-BG"/>
          </a:p>
        </p:txBody>
      </p:sp>
      <p:pic>
        <p:nvPicPr>
          <p:cNvPr id="50183" name="Picture 7" descr="Lyoness_Logo_rgb_1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6227763" y="333375"/>
            <a:ext cx="237648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38" r:id="rId1"/>
    <p:sldLayoutId id="2147490542" r:id="rId2"/>
    <p:sldLayoutId id="2147490543" r:id="rId3"/>
    <p:sldLayoutId id="2147490544" r:id="rId4"/>
    <p:sldLayoutId id="2147490545" r:id="rId5"/>
    <p:sldLayoutId id="2147490546" r:id="rId6"/>
    <p:sldLayoutId id="2147490547" r:id="rId7"/>
    <p:sldLayoutId id="2147490548" r:id="rId8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Bild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0539" r:id="rId1"/>
    <p:sldLayoutId id="2147490540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1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98763F2-86C0-4568-8F63-1678A3DCA37D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CAB6405-7BD2-423E-928F-4FDB0763F0C5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6151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22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06D5DD18-B13D-4F60-A0E7-0D293F264489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7009C9C5-290C-46DA-A49B-79ACED46DCC0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52231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717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D78A17A-E96B-4481-9BBB-44F6CC42EA21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E5901C-6272-48DC-A407-CFE067617A8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819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93ED406-752B-4B0D-8742-ECCEE6AFBDD0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ime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8A157EA-CE50-4A82-8B66-F642F82D8BE3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8199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922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6E67121-D2C4-423A-BEEE-593E2337B3B3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1380D9D-5096-4299-AFE5-99E1B545CA26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Arial Unicode MS" pitchFamily="-111" charset="0"/>
          <a:cs typeface="Arial" pitchFamily="-111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050"/>
            </a:gs>
            <a:gs pos="57001">
              <a:srgbClr val="00305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1277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1024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1"/>
            <a:r>
              <a:rPr lang="de-AT" smtClean="0"/>
              <a:t>Dritte Ebene</a:t>
            </a:r>
          </a:p>
          <a:p>
            <a:pPr lvl="2"/>
            <a:r>
              <a:rPr lang="de-AT" smtClean="0"/>
              <a:t>Vierte Ebene</a:t>
            </a:r>
          </a:p>
          <a:p>
            <a:pPr lvl="3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6292C3-D51D-4B50-9505-7C0596623398}" type="datetime1">
              <a:rPr lang="de-DE"/>
              <a:pPr>
                <a:defRPr/>
              </a:pPr>
              <a:t>15.02.2012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5AD8572-4B3B-4E49-B642-011DEDAC51DE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pic>
        <p:nvPicPr>
          <p:cNvPr id="10248" name="Bild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33375"/>
            <a:ext cx="20097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.bin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jpeg"/><Relationship Id="rId42" Type="http://schemas.openxmlformats.org/officeDocument/2006/relationships/image" Target="../media/image78.jpeg"/><Relationship Id="rId47" Type="http://schemas.openxmlformats.org/officeDocument/2006/relationships/image" Target="../media/image83.png"/><Relationship Id="rId50" Type="http://schemas.openxmlformats.org/officeDocument/2006/relationships/image" Target="../media/image86.jpeg"/><Relationship Id="rId55" Type="http://schemas.openxmlformats.org/officeDocument/2006/relationships/image" Target="../media/image91.jpeg"/><Relationship Id="rId63" Type="http://schemas.openxmlformats.org/officeDocument/2006/relationships/image" Target="../media/image99.png"/><Relationship Id="rId68" Type="http://schemas.openxmlformats.org/officeDocument/2006/relationships/image" Target="../media/image104.jpeg"/><Relationship Id="rId76" Type="http://schemas.openxmlformats.org/officeDocument/2006/relationships/image" Target="../media/image112.png"/><Relationship Id="rId7" Type="http://schemas.openxmlformats.org/officeDocument/2006/relationships/image" Target="../media/image45.png"/><Relationship Id="rId71" Type="http://schemas.openxmlformats.org/officeDocument/2006/relationships/image" Target="../media/image107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52.jpeg"/><Relationship Id="rId29" Type="http://schemas.openxmlformats.org/officeDocument/2006/relationships/image" Target="../media/image65.jpeg"/><Relationship Id="rId11" Type="http://schemas.openxmlformats.org/officeDocument/2006/relationships/image" Target="../media/image48.jpe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jpe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jpeg"/><Relationship Id="rId74" Type="http://schemas.openxmlformats.org/officeDocument/2006/relationships/image" Target="../media/image110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61" Type="http://schemas.openxmlformats.org/officeDocument/2006/relationships/image" Target="../media/image97.pn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jpeg"/><Relationship Id="rId52" Type="http://schemas.openxmlformats.org/officeDocument/2006/relationships/image" Target="../media/image88.jpeg"/><Relationship Id="rId60" Type="http://schemas.openxmlformats.org/officeDocument/2006/relationships/image" Target="../media/image96.png"/><Relationship Id="rId65" Type="http://schemas.openxmlformats.org/officeDocument/2006/relationships/image" Target="../media/image101.jpeg"/><Relationship Id="rId73" Type="http://schemas.openxmlformats.org/officeDocument/2006/relationships/image" Target="../media/image109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jpeg"/><Relationship Id="rId48" Type="http://schemas.openxmlformats.org/officeDocument/2006/relationships/image" Target="../media/image84.jpeg"/><Relationship Id="rId56" Type="http://schemas.openxmlformats.org/officeDocument/2006/relationships/image" Target="../media/image92.png"/><Relationship Id="rId64" Type="http://schemas.openxmlformats.org/officeDocument/2006/relationships/image" Target="../media/image100.jpeg"/><Relationship Id="rId69" Type="http://schemas.openxmlformats.org/officeDocument/2006/relationships/image" Target="../media/image105.png"/><Relationship Id="rId8" Type="http://schemas.openxmlformats.org/officeDocument/2006/relationships/image" Target="../media/image46.png"/><Relationship Id="rId51" Type="http://schemas.openxmlformats.org/officeDocument/2006/relationships/image" Target="../media/image87.jpeg"/><Relationship Id="rId72" Type="http://schemas.openxmlformats.org/officeDocument/2006/relationships/image" Target="../media/image108.png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49.png"/><Relationship Id="rId17" Type="http://schemas.openxmlformats.org/officeDocument/2006/relationships/image" Target="../media/image53.jpe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59" Type="http://schemas.openxmlformats.org/officeDocument/2006/relationships/image" Target="../media/image95.png"/><Relationship Id="rId67" Type="http://schemas.openxmlformats.org/officeDocument/2006/relationships/image" Target="../media/image103.jpeg"/><Relationship Id="rId20" Type="http://schemas.openxmlformats.org/officeDocument/2006/relationships/image" Target="../media/image56.png"/><Relationship Id="rId41" Type="http://schemas.openxmlformats.org/officeDocument/2006/relationships/image" Target="../media/image77.jpe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emf"/><Relationship Id="rId9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image" Target="../media/image121.png"/><Relationship Id="rId7" Type="http://schemas.openxmlformats.org/officeDocument/2006/relationships/image" Target="../media/image1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24.emf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29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3.png"/><Relationship Id="rId5" Type="http://schemas.openxmlformats.org/officeDocument/2006/relationships/image" Target="../media/image131.png"/><Relationship Id="rId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37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0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10" Type="http://schemas.openxmlformats.org/officeDocument/2006/relationships/image" Target="../media/image141.pn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137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1.png"/><Relationship Id="rId18" Type="http://schemas.openxmlformats.org/officeDocument/2006/relationships/image" Target="../media/image137.png"/><Relationship Id="rId3" Type="http://schemas.openxmlformats.org/officeDocument/2006/relationships/image" Target="../media/image149.png"/><Relationship Id="rId21" Type="http://schemas.openxmlformats.org/officeDocument/2006/relationships/image" Target="../media/image164.png"/><Relationship Id="rId7" Type="http://schemas.openxmlformats.org/officeDocument/2006/relationships/image" Target="../media/image153.jpeg"/><Relationship Id="rId12" Type="http://schemas.openxmlformats.org/officeDocument/2006/relationships/image" Target="../media/image158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60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52.pn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5" Type="http://schemas.openxmlformats.org/officeDocument/2006/relationships/image" Target="../media/image159.png"/><Relationship Id="rId10" Type="http://schemas.openxmlformats.org/officeDocument/2006/relationships/image" Target="../media/image156.png"/><Relationship Id="rId19" Type="http://schemas.openxmlformats.org/officeDocument/2006/relationships/image" Target="../media/image162.png"/><Relationship Id="rId4" Type="http://schemas.openxmlformats.org/officeDocument/2006/relationships/image" Target="../media/image150.png"/><Relationship Id="rId9" Type="http://schemas.openxmlformats.org/officeDocument/2006/relationships/image" Target="../media/image155.jpeg"/><Relationship Id="rId1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7.png"/><Relationship Id="rId5" Type="http://schemas.openxmlformats.org/officeDocument/2006/relationships/image" Target="../media/image29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78"/>
          <p:cNvSpPr txBox="1">
            <a:spLocks noChangeArrowheads="1"/>
          </p:cNvSpPr>
          <p:nvPr/>
        </p:nvSpPr>
        <p:spPr bwMode="auto">
          <a:xfrm>
            <a:off x="1755775" y="60769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rgbClr val="AC8712"/>
                </a:solidFill>
                <a:ea typeface="MS PGothic" pitchFamily="34" charset="-128"/>
              </a:rPr>
              <a:t>            … y más de otros </a:t>
            </a:r>
            <a:r>
              <a:rPr lang="es-ES" sz="2400" b="1">
                <a:solidFill>
                  <a:srgbClr val="AC8712"/>
                </a:solidFill>
                <a:ea typeface="MS PGothic" pitchFamily="34" charset="-128"/>
              </a:rPr>
              <a:t>150.000</a:t>
            </a:r>
            <a:r>
              <a:rPr lang="es-ES" sz="2400">
                <a:solidFill>
                  <a:srgbClr val="AC8712"/>
                </a:solidFill>
                <a:ea typeface="MS PGothic" pitchFamily="34" charset="-128"/>
              </a:rPr>
              <a:t> puntos de venta </a:t>
            </a:r>
          </a:p>
        </p:txBody>
      </p:sp>
      <p:sp>
        <p:nvSpPr>
          <p:cNvPr id="1029" name="Textfeld 7"/>
          <p:cNvSpPr txBox="1">
            <a:spLocks noChangeArrowheads="1"/>
          </p:cNvSpPr>
          <p:nvPr/>
        </p:nvSpPr>
        <p:spPr bwMode="auto">
          <a:xfrm>
            <a:off x="250825" y="381000"/>
            <a:ext cx="60293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Empresas asociadas internacionales </a:t>
            </a:r>
            <a:r>
              <a:rPr lang="es-ES" sz="2700">
                <a:solidFill>
                  <a:srgbClr val="143876"/>
                </a:solidFill>
                <a:ea typeface="MS PGothic" pitchFamily="34" charset="-128"/>
              </a:rPr>
              <a:t>Europa </a:t>
            </a:r>
            <a:r>
              <a:rPr lang="es-ES" sz="1400">
                <a:solidFill>
                  <a:srgbClr val="143876"/>
                </a:solidFill>
                <a:ea typeface="MS PGothic" pitchFamily="34" charset="-128"/>
              </a:rPr>
              <a:t>(Extracto)</a:t>
            </a:r>
          </a:p>
        </p:txBody>
      </p:sp>
      <p:pic>
        <p:nvPicPr>
          <p:cNvPr id="103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8638" y="908050"/>
            <a:ext cx="53181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Bild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263" y="6019800"/>
            <a:ext cx="754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5475" y="887413"/>
            <a:ext cx="554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feld 153"/>
          <p:cNvSpPr txBox="1">
            <a:spLocks noChangeArrowheads="1"/>
          </p:cNvSpPr>
          <p:nvPr/>
        </p:nvSpPr>
        <p:spPr bwMode="auto">
          <a:xfrm>
            <a:off x="7675563" y="952500"/>
            <a:ext cx="747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143876"/>
                </a:solidFill>
                <a:ea typeface="MS PGothic" pitchFamily="34" charset="-128"/>
              </a:rPr>
              <a:t>o</a:t>
            </a:r>
          </a:p>
        </p:txBody>
      </p:sp>
      <p:grpSp>
        <p:nvGrpSpPr>
          <p:cNvPr id="1034" name="Gruppieren 1"/>
          <p:cNvGrpSpPr>
            <a:grpSpLocks/>
          </p:cNvGrpSpPr>
          <p:nvPr/>
        </p:nvGrpSpPr>
        <p:grpSpPr bwMode="auto">
          <a:xfrm>
            <a:off x="406400" y="1828800"/>
            <a:ext cx="8351838" cy="3657600"/>
            <a:chOff x="406400" y="1828800"/>
            <a:chExt cx="8351838" cy="3657600"/>
          </a:xfrm>
        </p:grpSpPr>
        <p:grpSp>
          <p:nvGrpSpPr>
            <p:cNvPr id="1035" name="Gruppierung 161"/>
            <p:cNvGrpSpPr>
              <a:grpSpLocks/>
            </p:cNvGrpSpPr>
            <p:nvPr/>
          </p:nvGrpSpPr>
          <p:grpSpPr bwMode="auto">
            <a:xfrm>
              <a:off x="406400" y="1828800"/>
              <a:ext cx="8351838" cy="3657600"/>
              <a:chOff x="406400" y="1198561"/>
              <a:chExt cx="8351838" cy="2957512"/>
            </a:xfrm>
          </p:grpSpPr>
          <p:grpSp>
            <p:nvGrpSpPr>
              <p:cNvPr id="1039" name="Gruppieren 199"/>
              <p:cNvGrpSpPr>
                <a:grpSpLocks/>
              </p:cNvGrpSpPr>
              <p:nvPr/>
            </p:nvGrpSpPr>
            <p:grpSpPr bwMode="auto">
              <a:xfrm>
                <a:off x="406400" y="1198561"/>
                <a:ext cx="8351838" cy="2957512"/>
                <a:chOff x="357158" y="1180877"/>
                <a:chExt cx="8375680" cy="3943134"/>
              </a:xfrm>
            </p:grpSpPr>
            <p:grpSp>
              <p:nvGrpSpPr>
                <p:cNvPr id="1069" name="Gruppieren 45"/>
                <p:cNvGrpSpPr>
                  <a:grpSpLocks/>
                </p:cNvGrpSpPr>
                <p:nvPr/>
              </p:nvGrpSpPr>
              <p:grpSpPr bwMode="auto">
                <a:xfrm>
                  <a:off x="374650" y="1180877"/>
                  <a:ext cx="8358188" cy="505303"/>
                  <a:chOff x="374650" y="2345843"/>
                  <a:chExt cx="8358188" cy="505303"/>
                </a:xfrm>
              </p:grpSpPr>
              <p:sp>
                <p:nvSpPr>
                  <p:cNvPr id="117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52193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8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47430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8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45843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0" name="Gruppieren 46"/>
                <p:cNvGrpSpPr>
                  <a:grpSpLocks/>
                </p:cNvGrpSpPr>
                <p:nvPr/>
              </p:nvGrpSpPr>
              <p:grpSpPr bwMode="auto">
                <a:xfrm>
                  <a:off x="365784" y="1747325"/>
                  <a:ext cx="8358188" cy="505303"/>
                  <a:chOff x="374650" y="2345843"/>
                  <a:chExt cx="8358188" cy="505303"/>
                </a:xfrm>
              </p:grpSpPr>
              <p:sp>
                <p:nvSpPr>
                  <p:cNvPr id="116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69445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47430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7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45843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1" name="Gruppieren 57"/>
                <p:cNvGrpSpPr>
                  <a:grpSpLocks/>
                </p:cNvGrpSpPr>
                <p:nvPr/>
              </p:nvGrpSpPr>
              <p:grpSpPr bwMode="auto">
                <a:xfrm>
                  <a:off x="365842" y="2330235"/>
                  <a:ext cx="8358188" cy="498953"/>
                  <a:chOff x="374650" y="2352193"/>
                  <a:chExt cx="8358188" cy="498953"/>
                </a:xfrm>
              </p:grpSpPr>
              <p:sp>
                <p:nvSpPr>
                  <p:cNvPr id="115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52193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64682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6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63095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2" name="Gruppieren 68"/>
                <p:cNvGrpSpPr>
                  <a:grpSpLocks/>
                </p:cNvGrpSpPr>
                <p:nvPr/>
              </p:nvGrpSpPr>
              <p:grpSpPr bwMode="auto">
                <a:xfrm>
                  <a:off x="357158" y="2898959"/>
                  <a:ext cx="8358188" cy="505303"/>
                  <a:chOff x="374650" y="2345843"/>
                  <a:chExt cx="8358188" cy="505303"/>
                </a:xfrm>
              </p:grpSpPr>
              <p:sp>
                <p:nvSpPr>
                  <p:cNvPr id="114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52193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47430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5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45843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3" name="Gruppieren 79"/>
                <p:cNvGrpSpPr>
                  <a:grpSpLocks/>
                </p:cNvGrpSpPr>
                <p:nvPr/>
              </p:nvGrpSpPr>
              <p:grpSpPr bwMode="auto">
                <a:xfrm>
                  <a:off x="357158" y="3480621"/>
                  <a:ext cx="8358188" cy="496677"/>
                  <a:chOff x="374650" y="2354469"/>
                  <a:chExt cx="8358188" cy="496677"/>
                </a:xfrm>
              </p:grpSpPr>
              <p:sp>
                <p:nvSpPr>
                  <p:cNvPr id="113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60819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56056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4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54469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4" name="Gruppieren 90"/>
                <p:cNvGrpSpPr>
                  <a:grpSpLocks/>
                </p:cNvGrpSpPr>
                <p:nvPr/>
              </p:nvGrpSpPr>
              <p:grpSpPr bwMode="auto">
                <a:xfrm>
                  <a:off x="357158" y="4052260"/>
                  <a:ext cx="8358188" cy="505303"/>
                  <a:chOff x="374650" y="2345843"/>
                  <a:chExt cx="8358188" cy="505303"/>
                </a:xfrm>
              </p:grpSpPr>
              <p:sp>
                <p:nvSpPr>
                  <p:cNvPr id="112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52193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47430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3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45843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grpSp>
              <p:nvGrpSpPr>
                <p:cNvPr id="1075" name="Gruppieren 101"/>
                <p:cNvGrpSpPr>
                  <a:grpSpLocks/>
                </p:cNvGrpSpPr>
                <p:nvPr/>
              </p:nvGrpSpPr>
              <p:grpSpPr bwMode="auto">
                <a:xfrm>
                  <a:off x="357158" y="4618708"/>
                  <a:ext cx="8358188" cy="505303"/>
                  <a:chOff x="374650" y="2345843"/>
                  <a:chExt cx="8358188" cy="505303"/>
                </a:xfrm>
              </p:grpSpPr>
              <p:sp>
                <p:nvSpPr>
                  <p:cNvPr id="111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74650" y="2374896"/>
                    <a:ext cx="73818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1239838" y="2372620"/>
                    <a:ext cx="736600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106613" y="2372620"/>
                    <a:ext cx="738187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5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2366270"/>
                    <a:ext cx="719138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6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3814763" y="2365581"/>
                    <a:ext cx="719137" cy="474663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7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4668838" y="2364682"/>
                    <a:ext cx="719137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8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5514975" y="2356056"/>
                    <a:ext cx="719138" cy="48260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19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6360424" y="2352193"/>
                    <a:ext cx="727075" cy="476250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0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7213600" y="2347430"/>
                    <a:ext cx="704850" cy="479425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  <p:sp>
                <p:nvSpPr>
                  <p:cNvPr id="112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8012113" y="2345843"/>
                    <a:ext cx="720725" cy="481012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AC871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ea typeface="MS PGothic" pitchFamily="34" charset="-128"/>
                    </a:endParaRPr>
                  </a:p>
                </p:txBody>
              </p:sp>
            </p:grpSp>
            <p:pic>
              <p:nvPicPr>
                <p:cNvPr id="1076" name="Picture 25" descr="kika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10924" t="8398" r="10924" b="8398"/>
                <a:stretch>
                  <a:fillRect/>
                </a:stretch>
              </p:blipFill>
              <p:spPr bwMode="auto">
                <a:xfrm>
                  <a:off x="476585" y="1262253"/>
                  <a:ext cx="523875" cy="391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7" name="Picture 145" descr="8178&amp;field=Logo&amp;head=gif&amp;pos=109608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383401" y="1259086"/>
                  <a:ext cx="460375" cy="3730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8" name="Picture 195" descr="8267_AT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883771" y="1282630"/>
                  <a:ext cx="592138" cy="306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026" name="Object 2"/>
                <p:cNvGraphicFramePr>
                  <a:graphicFrameLocks noChangeAspect="1"/>
                </p:cNvGraphicFramePr>
                <p:nvPr/>
              </p:nvGraphicFramePr>
              <p:xfrm>
                <a:off x="3059026" y="1282630"/>
                <a:ext cx="554038" cy="328613"/>
              </p:xfrm>
              <a:graphic>
                <a:graphicData uri="http://schemas.openxmlformats.org/presentationml/2006/ole">
                  <p:oleObj spid="_x0000_s1026" name="Image" r:id="rId10" imgW="4317460" imgH="2336508" progId="">
                    <p:embed/>
                  </p:oleObj>
                </a:graphicData>
              </a:graphic>
            </p:graphicFrame>
            <p:pic>
              <p:nvPicPr>
                <p:cNvPr id="1079" name="Picture 26" descr="C:\Users\jkhaelss\Documents\Desktop\carrefour.jpg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790147" y="1242846"/>
                  <a:ext cx="501496" cy="389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0" name="Picture 27" descr="zielpunkt_quad_oHG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5699604" y="1255432"/>
                  <a:ext cx="376237" cy="346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027" name="Object 3"/>
                <p:cNvGraphicFramePr>
                  <a:graphicFrameLocks noChangeAspect="1"/>
                </p:cNvGraphicFramePr>
                <p:nvPr/>
              </p:nvGraphicFramePr>
              <p:xfrm>
                <a:off x="6401039" y="1359273"/>
                <a:ext cx="660400" cy="131762"/>
              </p:xfrm>
              <a:graphic>
                <a:graphicData uri="http://schemas.openxmlformats.org/presentationml/2006/ole">
                  <p:oleObj spid="_x0000_s1027" name="Image" r:id="rId13" imgW="3898413" imgH="736248" progId="">
                    <p:embed/>
                  </p:oleObj>
                </a:graphicData>
              </a:graphic>
            </p:graphicFrame>
            <p:pic>
              <p:nvPicPr>
                <p:cNvPr id="1081" name="Picture 9" descr="C:\Users\jkhaelss\Documents\Logos\hartlauer.jpg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222943" y="1210751"/>
                  <a:ext cx="695325" cy="406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2" name="Bild 320"/>
                <p:cNvPicPr>
                  <a:picLocks noChangeAspect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780878" y="2383311"/>
                  <a:ext cx="458505" cy="411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3" name="Picture 4" descr="C:\Users\jkhaelss\Documents\Desktop\103052_LOGO.jpg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425116" y="1836317"/>
                  <a:ext cx="384156" cy="376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4" name="Picture 14" descr="C:\Users\jkhaelss\Documents\Logos\Vögele.jpg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2145792" y="1893889"/>
                  <a:ext cx="655638" cy="2206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5" name="Picture 56" descr="8178&amp;field=Logo&amp;head=gif&amp;pos=70274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3012779" y="1876637"/>
                  <a:ext cx="617537" cy="249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6" name="Picture 40" descr="102037_logo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1274168" y="3621260"/>
                  <a:ext cx="671512" cy="215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7" name="Picture 76" descr="8178&amp;field=Logo&amp;head=gif&amp;pos=59748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6401039" y="1876637"/>
                  <a:ext cx="628650" cy="236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8" name="Picture 10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8055424" y="1835839"/>
                  <a:ext cx="614750" cy="315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9" name="Grafik 24" descr="bata logo.jpg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5583773" y="1956595"/>
                  <a:ext cx="552450" cy="12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0" name="Picture 380"/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4764593" y="1835671"/>
                  <a:ext cx="527050" cy="363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1" name="Picture 43"/>
                <p:cNvPicPr>
                  <a:picLocks noChangeAspect="1" noChangeArrowheads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3822831" y="4767021"/>
                  <a:ext cx="684213" cy="233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2" name="Picture 107" descr="8178&amp;field=Logo&amp;head=gif&amp;pos=70828"/>
                <p:cNvPicPr>
                  <a:picLocks noChangeAspect="1" noChangeArrowheads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1285578" y="2480574"/>
                  <a:ext cx="630238" cy="260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3" name="Picture 143" descr="8178&amp;field=Logo&amp;head=gif&amp;pos=109885"/>
                <p:cNvPicPr>
                  <a:picLocks noChangeAspect="1" noChangeArrowheads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8020739" y="2454696"/>
                  <a:ext cx="681037" cy="2460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4" name="Picture 55" descr="8178&amp;field=Logo&amp;head=gif&amp;pos=70551"/>
                <p:cNvPicPr>
                  <a:picLocks noChangeAspect="1" noChangeArrowheads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3080439" y="2406856"/>
                  <a:ext cx="511175" cy="361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5" name="Picture 25" descr="happyland"/>
                <p:cNvPicPr>
                  <a:picLocks noChangeAspect="1" noChangeArrowheads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5549479" y="2480574"/>
                  <a:ext cx="641350" cy="174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6" name="Picture 223"/>
                <p:cNvPicPr>
                  <a:picLocks noChangeAspect="1" noChangeArrowheads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5574248" y="3017010"/>
                  <a:ext cx="56197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7" name="Picture 106" descr="8178&amp;field=Logo&amp;head=png&amp;pos=62241"/>
                <p:cNvPicPr>
                  <a:picLocks noChangeAspect="1" noChangeArrowheads="1"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545593" y="3545020"/>
                  <a:ext cx="377825" cy="407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8" name="Picture 104" descr="8178&amp;field=Logo&amp;head=gif&amp;pos=71105"/>
                <p:cNvPicPr>
                  <a:picLocks noChangeAspect="1" noChangeArrowheads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2971618" y="3551006"/>
                  <a:ext cx="693737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9" name="Picture 26" descr="SIAM TRAVEL"/>
                <p:cNvPicPr>
                  <a:picLocks noChangeAspect="1" noChangeArrowheads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6396276" y="3639906"/>
                  <a:ext cx="650875" cy="1936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0" name="Picture 28" descr="mediconet"/>
                <p:cNvPicPr>
                  <a:picLocks noChangeAspect="1" noChangeArrowheads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7238971" y="3610164"/>
                  <a:ext cx="574675" cy="222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1" name="Picture 194" descr="102452_Wein&amp;Co"/>
                <p:cNvPicPr>
                  <a:picLocks noChangeAspect="1" noChangeArrowheads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558924" y="4157666"/>
                  <a:ext cx="312738" cy="323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2" name="Picture 69" descr="8178&amp;field=Logo&amp;head=gif&amp;pos=66950"/>
                <p:cNvPicPr>
                  <a:picLocks noChangeAspect="1" noChangeArrowheads="1"/>
                </p:cNvPicPr>
                <p:nvPr/>
              </p:nvPicPr>
              <p:blipFill>
                <a:blip r:embed="rId35"/>
                <a:srcRect/>
                <a:stretch>
                  <a:fillRect/>
                </a:stretch>
              </p:blipFill>
              <p:spPr bwMode="auto">
                <a:xfrm>
                  <a:off x="4716968" y="4191214"/>
                  <a:ext cx="617537" cy="238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3" name="Picture 165" descr="logo10b"/>
                <p:cNvPicPr>
                  <a:picLocks noChangeAspect="1" noChangeArrowheads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5522406" y="4183066"/>
                  <a:ext cx="673100" cy="2238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4" name="Picture 209"/>
                <p:cNvPicPr>
                  <a:picLocks noChangeAspect="1" noChangeArrowheads="1"/>
                </p:cNvPicPr>
                <p:nvPr/>
              </p:nvPicPr>
              <p:blipFill>
                <a:blip r:embed="rId37"/>
                <a:srcRect/>
                <a:stretch>
                  <a:fillRect/>
                </a:stretch>
              </p:blipFill>
              <p:spPr bwMode="auto">
                <a:xfrm>
                  <a:off x="6472630" y="4141791"/>
                  <a:ext cx="498475" cy="292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5" name="Picture 166" descr="Fenomén"/>
                <p:cNvPicPr>
                  <a:picLocks noChangeAspect="1" noChangeArrowheads="1"/>
                </p:cNvPicPr>
                <p:nvPr/>
              </p:nvPicPr>
              <p:blipFill>
                <a:blip r:embed="rId38"/>
                <a:srcRect/>
                <a:stretch>
                  <a:fillRect/>
                </a:stretch>
              </p:blipFill>
              <p:spPr bwMode="auto">
                <a:xfrm>
                  <a:off x="7247655" y="4157188"/>
                  <a:ext cx="608854" cy="281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6" name="Picture 152" descr="8178&amp;field=Logo&amp;head=gif&amp;pos=108777"/>
                <p:cNvPicPr>
                  <a:picLocks noChangeAspect="1" noChangeArrowheads="1"/>
                </p:cNvPicPr>
                <p:nvPr/>
              </p:nvPicPr>
              <p:blipFill>
                <a:blip r:embed="rId39"/>
                <a:srcRect/>
                <a:stretch>
                  <a:fillRect/>
                </a:stretch>
              </p:blipFill>
              <p:spPr bwMode="auto">
                <a:xfrm>
                  <a:off x="5673726" y="4722373"/>
                  <a:ext cx="395250" cy="3117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7" name="Picture 24" descr="stavebniny"/>
                <p:cNvPicPr>
                  <a:picLocks noChangeAspect="1" noChangeArrowheads="1"/>
                </p:cNvPicPr>
                <p:nvPr/>
              </p:nvPicPr>
              <p:blipFill>
                <a:blip r:embed="rId40"/>
                <a:srcRect/>
                <a:stretch>
                  <a:fillRect/>
                </a:stretch>
              </p:blipFill>
              <p:spPr bwMode="auto">
                <a:xfrm>
                  <a:off x="6501966" y="4655710"/>
                  <a:ext cx="418431" cy="406378"/>
                </a:xfrm>
                <a:prstGeom prst="rect">
                  <a:avLst/>
                </a:prstGeom>
                <a:noFill/>
                <a:ln w="9525">
                  <a:solidFill>
                    <a:srgbClr val="AC8712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08" name="Picture 9" descr="C:\Users\jkhaelss\Documents\Desktop\102814_LOGO.jpg"/>
                <p:cNvPicPr>
                  <a:picLocks noChangeAspect="1" noChangeArrowheads="1"/>
                </p:cNvPicPr>
                <p:nvPr/>
              </p:nvPicPr>
              <p:blipFill>
                <a:blip r:embed="rId41"/>
                <a:srcRect/>
                <a:stretch>
                  <a:fillRect/>
                </a:stretch>
              </p:blipFill>
              <p:spPr bwMode="auto">
                <a:xfrm>
                  <a:off x="6491440" y="2336415"/>
                  <a:ext cx="458504" cy="4610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9" name="Picture 10" descr="C:\Users\jkhaelss\Documents\Desktop\102843_LOGO.jpg"/>
                <p:cNvPicPr>
                  <a:picLocks noChangeAspect="1" noChangeArrowheads="1"/>
                </p:cNvPicPr>
                <p:nvPr/>
              </p:nvPicPr>
              <p:blipFill>
                <a:blip r:embed="rId42"/>
                <a:srcRect/>
                <a:stretch>
                  <a:fillRect/>
                </a:stretch>
              </p:blipFill>
              <p:spPr bwMode="auto">
                <a:xfrm>
                  <a:off x="8035056" y="4191214"/>
                  <a:ext cx="630896" cy="153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10" name="Picture 12" descr="C:\Users\jkhaelss\Documents\Desktop\109000056_LOGO.jpg"/>
                <p:cNvPicPr>
                  <a:picLocks noChangeAspect="1" noChangeArrowheads="1"/>
                </p:cNvPicPr>
                <p:nvPr/>
              </p:nvPicPr>
              <p:blipFill>
                <a:blip r:embed="rId43"/>
                <a:srcRect/>
                <a:stretch>
                  <a:fillRect/>
                </a:stretch>
              </p:blipFill>
              <p:spPr bwMode="auto">
                <a:xfrm>
                  <a:off x="7310371" y="2506693"/>
                  <a:ext cx="503275" cy="1940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11" name="Picture 13" descr="C:\Users\jkhaelss\Documents\Desktop\images.jpg"/>
                <p:cNvPicPr>
                  <a:picLocks noChangeAspect="1" noChangeArrowheads="1"/>
                </p:cNvPicPr>
                <p:nvPr/>
              </p:nvPicPr>
              <p:blipFill>
                <a:blip r:embed="rId44"/>
                <a:srcRect/>
                <a:stretch>
                  <a:fillRect/>
                </a:stretch>
              </p:blipFill>
              <p:spPr bwMode="auto">
                <a:xfrm>
                  <a:off x="3870416" y="1792560"/>
                  <a:ext cx="578490" cy="406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040" name="Grafik 2"/>
              <p:cNvPicPr>
                <a:picLocks noChangeAspect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2159000" y="2114550"/>
                <a:ext cx="6858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1" name="Picture 2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20713" y="1657350"/>
                <a:ext cx="3190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2" name="Bild 14" descr="SpinneysEng with strapline.eps"/>
              <p:cNvPicPr>
                <a:picLocks noChangeAspect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3835400" y="2571750"/>
                <a:ext cx="682625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3" name="Picture 11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2200275" y="2547938"/>
                <a:ext cx="609600" cy="25241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044" name="Bild 14" descr="SpinneysEng with strapline.eps"/>
              <p:cNvPicPr>
                <a:picLocks noChangeAspect="1"/>
              </p:cNvPicPr>
              <p:nvPr/>
            </p:nvPicPr>
            <p:blipFill>
              <a:blip r:embed="rId49"/>
              <a:srcRect/>
              <a:stretch>
                <a:fillRect/>
              </a:stretch>
            </p:blipFill>
            <p:spPr bwMode="auto">
              <a:xfrm>
                <a:off x="3856038" y="2114550"/>
                <a:ext cx="685800" cy="24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5" name="Picture 2"/>
              <p:cNvPicPr>
                <a:picLocks noChangeAspect="1" noChangeArrowheads="1"/>
              </p:cNvPicPr>
              <p:nvPr/>
            </p:nvPicPr>
            <p:blipFill>
              <a:blip r:embed="rId50"/>
              <a:srcRect/>
              <a:stretch>
                <a:fillRect/>
              </a:stretch>
            </p:blipFill>
            <p:spPr bwMode="auto">
              <a:xfrm>
                <a:off x="517525" y="2530475"/>
                <a:ext cx="512763" cy="3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6" name="Grafik 2"/>
              <p:cNvPicPr>
                <a:picLocks noChangeAspect="1"/>
              </p:cNvPicPr>
              <p:nvPr/>
            </p:nvPicPr>
            <p:blipFill>
              <a:blip r:embed="rId51"/>
              <a:srcRect/>
              <a:stretch>
                <a:fillRect/>
              </a:stretch>
            </p:blipFill>
            <p:spPr bwMode="auto">
              <a:xfrm>
                <a:off x="1335088" y="2571750"/>
                <a:ext cx="60325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7" name="Bild 2" descr="HUMANIC Logo.jpg"/>
              <p:cNvPicPr>
                <a:picLocks noChangeAspect="1"/>
              </p:cNvPicPr>
              <p:nvPr/>
            </p:nvPicPr>
            <p:blipFill>
              <a:blip r:embed="rId52"/>
              <a:srcRect/>
              <a:stretch>
                <a:fillRect/>
              </a:stretch>
            </p:blipFill>
            <p:spPr bwMode="auto">
              <a:xfrm>
                <a:off x="6399213" y="2571750"/>
                <a:ext cx="685800" cy="18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" name="Picture 2"/>
              <p:cNvPicPr>
                <a:picLocks noChangeAspect="1" noChangeArrowheads="1"/>
              </p:cNvPicPr>
              <p:nvPr/>
            </p:nvPicPr>
            <p:blipFill>
              <a:blip r:embed="rId53"/>
              <a:srcRect/>
              <a:stretch>
                <a:fillRect/>
              </a:stretch>
            </p:blipFill>
            <p:spPr bwMode="auto">
              <a:xfrm>
                <a:off x="3011488" y="2586038"/>
                <a:ext cx="685800" cy="17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9" name="Picture 2"/>
              <p:cNvPicPr>
                <a:picLocks noChangeAspect="1" noChangeArrowheads="1"/>
              </p:cNvPicPr>
              <p:nvPr/>
            </p:nvPicPr>
            <p:blipFill>
              <a:blip r:embed="rId54"/>
              <a:srcRect/>
              <a:stretch>
                <a:fillRect/>
              </a:stretch>
            </p:blipFill>
            <p:spPr bwMode="auto">
              <a:xfrm>
                <a:off x="449263" y="2170113"/>
                <a:ext cx="684212" cy="173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0" name="Picture 2"/>
              <p:cNvPicPr>
                <a:picLocks noChangeAspect="1" noChangeArrowheads="1"/>
              </p:cNvPicPr>
              <p:nvPr/>
            </p:nvPicPr>
            <p:blipFill>
              <a:blip r:embed="rId55"/>
              <a:srcRect/>
              <a:stretch>
                <a:fillRect/>
              </a:stretch>
            </p:blipFill>
            <p:spPr bwMode="auto">
              <a:xfrm>
                <a:off x="4722813" y="2598738"/>
                <a:ext cx="642937" cy="174625"/>
              </a:xfrm>
              <a:prstGeom prst="rect">
                <a:avLst/>
              </a:prstGeom>
              <a:noFill/>
              <a:ln w="9525">
                <a:solidFill>
                  <a:srgbClr val="595959"/>
                </a:solidFill>
                <a:miter lim="800000"/>
                <a:headEnd/>
                <a:tailEnd/>
              </a:ln>
            </p:spPr>
          </p:pic>
          <p:pic>
            <p:nvPicPr>
              <p:cNvPr id="1051" name="Picture 2"/>
              <p:cNvPicPr>
                <a:picLocks noChangeAspect="1" noChangeArrowheads="1"/>
              </p:cNvPicPr>
              <p:nvPr/>
            </p:nvPicPr>
            <p:blipFill>
              <a:blip r:embed="rId56"/>
              <a:srcRect/>
              <a:stretch>
                <a:fillRect/>
              </a:stretch>
            </p:blipFill>
            <p:spPr bwMode="auto">
              <a:xfrm>
                <a:off x="7264400" y="3825875"/>
                <a:ext cx="609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2" name="Bild 36" descr="asda.png"/>
              <p:cNvPicPr>
                <a:picLocks noChangeAspect="1"/>
              </p:cNvPicPr>
              <p:nvPr/>
            </p:nvPicPr>
            <p:blipFill>
              <a:blip r:embed="rId57"/>
              <a:srcRect/>
              <a:stretch>
                <a:fillRect/>
              </a:stretch>
            </p:blipFill>
            <p:spPr bwMode="auto">
              <a:xfrm>
                <a:off x="4743450" y="3001963"/>
                <a:ext cx="638175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3" name="Picture 2"/>
              <p:cNvPicPr>
                <a:picLocks noChangeAspect="1" noChangeArrowheads="1"/>
              </p:cNvPicPr>
              <p:nvPr/>
            </p:nvPicPr>
            <p:blipFill>
              <a:blip r:embed="rId58"/>
              <a:srcRect/>
              <a:stretch>
                <a:fillRect/>
              </a:stretch>
            </p:blipFill>
            <p:spPr bwMode="auto">
              <a:xfrm>
                <a:off x="2179638" y="2952750"/>
                <a:ext cx="652462" cy="3048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4" name="Picture 2"/>
              <p:cNvPicPr>
                <a:picLocks noChangeAspect="1" noChangeArrowheads="1"/>
              </p:cNvPicPr>
              <p:nvPr/>
            </p:nvPicPr>
            <p:blipFill>
              <a:blip r:embed="rId59"/>
              <a:srcRect/>
              <a:stretch>
                <a:fillRect/>
              </a:stretch>
            </p:blipFill>
            <p:spPr bwMode="auto">
              <a:xfrm>
                <a:off x="8185150" y="2952750"/>
                <a:ext cx="365125" cy="32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5" name="Bild 25"/>
              <p:cNvPicPr>
                <a:picLocks noChangeAspect="1"/>
              </p:cNvPicPr>
              <p:nvPr/>
            </p:nvPicPr>
            <p:blipFill>
              <a:blip r:embed="rId60"/>
              <a:srcRect/>
              <a:stretch>
                <a:fillRect/>
              </a:stretch>
            </p:blipFill>
            <p:spPr bwMode="auto">
              <a:xfrm>
                <a:off x="614363" y="3811588"/>
                <a:ext cx="304800" cy="319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6" name="Picture 2"/>
              <p:cNvPicPr>
                <a:picLocks noChangeAspect="1" noChangeArrowheads="1"/>
              </p:cNvPicPr>
              <p:nvPr/>
            </p:nvPicPr>
            <p:blipFill>
              <a:blip r:embed="rId61"/>
              <a:srcRect/>
              <a:stretch>
                <a:fillRect/>
              </a:stretch>
            </p:blipFill>
            <p:spPr bwMode="auto">
              <a:xfrm>
                <a:off x="1320800" y="3821113"/>
                <a:ext cx="636588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7" name="Kép 92" descr="euronicslogo.png"/>
              <p:cNvPicPr>
                <a:picLocks noChangeAspect="1"/>
              </p:cNvPicPr>
              <p:nvPr/>
            </p:nvPicPr>
            <p:blipFill>
              <a:blip r:embed="rId62"/>
              <a:srcRect/>
              <a:stretch>
                <a:fillRect/>
              </a:stretch>
            </p:blipFill>
            <p:spPr bwMode="auto">
              <a:xfrm>
                <a:off x="3862388" y="3409950"/>
                <a:ext cx="696912" cy="290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8" name="Bild 21"/>
              <p:cNvPicPr>
                <a:picLocks noChangeAspect="1"/>
              </p:cNvPicPr>
              <p:nvPr/>
            </p:nvPicPr>
            <p:blipFill>
              <a:blip r:embed="rId63"/>
              <a:srcRect/>
              <a:stretch>
                <a:fillRect/>
              </a:stretch>
            </p:blipFill>
            <p:spPr bwMode="auto">
              <a:xfrm>
                <a:off x="4743450" y="3825875"/>
                <a:ext cx="609600" cy="285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9" name="Grafik 2"/>
              <p:cNvPicPr>
                <a:picLocks noChangeAspect="1"/>
              </p:cNvPicPr>
              <p:nvPr/>
            </p:nvPicPr>
            <p:blipFill>
              <a:blip r:embed="rId64"/>
              <a:srcRect/>
              <a:stretch>
                <a:fillRect/>
              </a:stretch>
            </p:blipFill>
            <p:spPr bwMode="auto">
              <a:xfrm>
                <a:off x="5588000" y="2960688"/>
                <a:ext cx="609600" cy="284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0" name="Picture 2"/>
              <p:cNvPicPr>
                <a:picLocks noChangeAspect="1" noChangeArrowheads="1"/>
              </p:cNvPicPr>
              <p:nvPr/>
            </p:nvPicPr>
            <p:blipFill>
              <a:blip r:embed="rId65"/>
              <a:srcRect/>
              <a:stretch>
                <a:fillRect/>
              </a:stretch>
            </p:blipFill>
            <p:spPr bwMode="auto">
              <a:xfrm>
                <a:off x="1335088" y="3444875"/>
                <a:ext cx="609600" cy="22860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061" name="Picture 2"/>
              <p:cNvPicPr>
                <a:picLocks noChangeAspect="1" noChangeArrowheads="1"/>
              </p:cNvPicPr>
              <p:nvPr/>
            </p:nvPicPr>
            <p:blipFill>
              <a:blip r:embed="rId66"/>
              <a:srcRect/>
              <a:stretch>
                <a:fillRect/>
              </a:stretch>
            </p:blipFill>
            <p:spPr bwMode="auto">
              <a:xfrm>
                <a:off x="2159000" y="3473450"/>
                <a:ext cx="685800" cy="18732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062" name="Picture 2"/>
              <p:cNvPicPr>
                <a:picLocks noChangeAspect="1" noChangeArrowheads="1"/>
              </p:cNvPicPr>
              <p:nvPr/>
            </p:nvPicPr>
            <p:blipFill>
              <a:blip r:embed="rId67"/>
              <a:srcRect/>
              <a:stretch>
                <a:fillRect/>
              </a:stretch>
            </p:blipFill>
            <p:spPr bwMode="auto">
              <a:xfrm>
                <a:off x="2366963" y="3825875"/>
                <a:ext cx="304800" cy="290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3" name="Picture 2"/>
              <p:cNvPicPr>
                <a:picLocks noChangeAspect="1" noChangeArrowheads="1"/>
              </p:cNvPicPr>
              <p:nvPr/>
            </p:nvPicPr>
            <p:blipFill>
              <a:blip r:embed="rId68"/>
              <a:srcRect/>
              <a:stretch>
                <a:fillRect/>
              </a:stretch>
            </p:blipFill>
            <p:spPr bwMode="auto">
              <a:xfrm>
                <a:off x="3987800" y="2952750"/>
                <a:ext cx="381000" cy="32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4" name="Bild 182"/>
              <p:cNvPicPr>
                <a:picLocks noChangeAspect="1"/>
              </p:cNvPicPr>
              <p:nvPr/>
            </p:nvPicPr>
            <p:blipFill>
              <a:blip r:embed="rId69"/>
              <a:srcRect/>
              <a:stretch>
                <a:fillRect/>
              </a:stretch>
            </p:blipFill>
            <p:spPr bwMode="auto">
              <a:xfrm>
                <a:off x="8096250" y="2501900"/>
                <a:ext cx="573088" cy="33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5" name="Bild 183"/>
              <p:cNvPicPr>
                <a:picLocks noChangeAspect="1"/>
              </p:cNvPicPr>
              <p:nvPr/>
            </p:nvPicPr>
            <p:blipFill>
              <a:blip r:embed="rId70"/>
              <a:srcRect/>
              <a:stretch>
                <a:fillRect/>
              </a:stretch>
            </p:blipFill>
            <p:spPr bwMode="auto">
              <a:xfrm>
                <a:off x="7431088" y="2509838"/>
                <a:ext cx="3111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6" name="Bild 184"/>
              <p:cNvPicPr>
                <a:picLocks noChangeAspect="1"/>
              </p:cNvPicPr>
              <p:nvPr/>
            </p:nvPicPr>
            <p:blipFill>
              <a:blip r:embed="rId71"/>
              <a:srcRect/>
              <a:stretch>
                <a:fillRect/>
              </a:stretch>
            </p:blipFill>
            <p:spPr bwMode="auto">
              <a:xfrm>
                <a:off x="7285038" y="1697038"/>
                <a:ext cx="609600" cy="214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7" name="Bild 185"/>
              <p:cNvPicPr>
                <a:picLocks noChangeAspect="1"/>
              </p:cNvPicPr>
              <p:nvPr/>
            </p:nvPicPr>
            <p:blipFill>
              <a:blip r:embed="rId72"/>
              <a:srcRect/>
              <a:stretch>
                <a:fillRect/>
              </a:stretch>
            </p:blipFill>
            <p:spPr bwMode="auto">
              <a:xfrm>
                <a:off x="8199438" y="1200150"/>
                <a:ext cx="354012" cy="349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8" name="Bild 55" descr="logo_tintilinic.jpg"/>
              <p:cNvPicPr>
                <a:picLocks noChangeAspect="1"/>
              </p:cNvPicPr>
              <p:nvPr/>
            </p:nvPicPr>
            <p:blipFill>
              <a:blip r:embed="rId73"/>
              <a:srcRect/>
              <a:stretch>
                <a:fillRect/>
              </a:stretch>
            </p:blipFill>
            <p:spPr bwMode="auto">
              <a:xfrm>
                <a:off x="2270125" y="1249363"/>
                <a:ext cx="5080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36" name="Picture 2"/>
            <p:cNvPicPr>
              <a:picLocks noChangeAspect="1" noChangeArrowheads="1"/>
            </p:cNvPicPr>
            <p:nvPr/>
          </p:nvPicPr>
          <p:blipFill>
            <a:blip r:embed="rId74"/>
            <a:srcRect/>
            <a:stretch>
              <a:fillRect/>
            </a:stretch>
          </p:blipFill>
          <p:spPr bwMode="auto">
            <a:xfrm>
              <a:off x="8113713" y="5061858"/>
              <a:ext cx="525462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2"/>
            <p:cNvPicPr>
              <a:picLocks noChangeAspect="1" noChangeArrowheads="1"/>
            </p:cNvPicPr>
            <p:nvPr/>
          </p:nvPicPr>
          <p:blipFill>
            <a:blip r:embed="rId75"/>
            <a:srcRect/>
            <a:stretch>
              <a:fillRect/>
            </a:stretch>
          </p:blipFill>
          <p:spPr bwMode="auto">
            <a:xfrm>
              <a:off x="3048000" y="5105400"/>
              <a:ext cx="609600" cy="241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2"/>
            <p:cNvPicPr>
              <a:picLocks noChangeAspect="1" noChangeArrowheads="1"/>
            </p:cNvPicPr>
            <p:nvPr/>
          </p:nvPicPr>
          <p:blipFill>
            <a:blip r:embed="rId76"/>
            <a:srcRect/>
            <a:stretch>
              <a:fillRect/>
            </a:stretch>
          </p:blipFill>
          <p:spPr bwMode="auto">
            <a:xfrm>
              <a:off x="3057525" y="4629150"/>
              <a:ext cx="614363" cy="19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3" descr="Lyoness_Logo_rgb_1"/>
          <p:cNvPicPr>
            <a:picLocks noChangeAspect="1" noChangeArrowheads="1"/>
          </p:cNvPicPr>
          <p:nvPr/>
        </p:nvPicPr>
        <p:blipFill>
          <a:blip r:embed="rId3">
            <a:lum bright="-2000"/>
          </a:blip>
          <a:srcRect r="77345"/>
          <a:stretch>
            <a:fillRect/>
          </a:stretch>
        </p:blipFill>
        <p:spPr bwMode="auto">
          <a:xfrm>
            <a:off x="3429000" y="2178050"/>
            <a:ext cx="23701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3" descr="Lyoness_Logo_rgb_1"/>
          <p:cNvPicPr>
            <a:picLocks noChangeAspect="1" noChangeArrowheads="1"/>
          </p:cNvPicPr>
          <p:nvPr/>
        </p:nvPicPr>
        <p:blipFill>
          <a:blip r:embed="rId3"/>
          <a:srcRect l="-2373"/>
          <a:stretch>
            <a:fillRect/>
          </a:stretch>
        </p:blipFill>
        <p:spPr bwMode="auto">
          <a:xfrm>
            <a:off x="3314700" y="1255713"/>
            <a:ext cx="25273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Textfeld 38"/>
          <p:cNvSpPr txBox="1">
            <a:spLocks noChangeArrowheads="1"/>
          </p:cNvSpPr>
          <p:nvPr/>
        </p:nvSpPr>
        <p:spPr bwMode="auto">
          <a:xfrm>
            <a:off x="327025" y="342900"/>
            <a:ext cx="8562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El  círculo Lyoness de compras...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5053013"/>
            <a:ext cx="728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5875" y="5056188"/>
            <a:ext cx="7588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4975" y="4846638"/>
            <a:ext cx="7651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ung 52"/>
          <p:cNvGrpSpPr>
            <a:grpSpLocks/>
          </p:cNvGrpSpPr>
          <p:nvPr/>
        </p:nvGrpSpPr>
        <p:grpSpPr bwMode="auto">
          <a:xfrm>
            <a:off x="6372225" y="3679825"/>
            <a:ext cx="1512888" cy="1600200"/>
            <a:chOff x="7107238" y="3292046"/>
            <a:chExt cx="1512274" cy="1599305"/>
          </a:xfrm>
        </p:grpSpPr>
        <p:grpSp>
          <p:nvGrpSpPr>
            <p:cNvPr id="167959" name="Gruppierung 48"/>
            <p:cNvGrpSpPr>
              <a:grpSpLocks/>
            </p:cNvGrpSpPr>
            <p:nvPr/>
          </p:nvGrpSpPr>
          <p:grpSpPr bwMode="auto">
            <a:xfrm>
              <a:off x="7107238" y="3295650"/>
              <a:ext cx="1512274" cy="1264474"/>
              <a:chOff x="6505575" y="3270250"/>
              <a:chExt cx="2008723" cy="1679575"/>
            </a:xfrm>
          </p:grpSpPr>
          <p:pic>
            <p:nvPicPr>
              <p:cNvPr id="48" name="Bild 47" descr="Bild 2.png"/>
              <p:cNvPicPr>
                <a:picLocks noChangeAspect="1"/>
              </p:cNvPicPr>
              <p:nvPr/>
            </p:nvPicPr>
            <p:blipFill>
              <a:blip r:embed="rId7"/>
              <a:srcRect l="3018" t="71124" b="2161"/>
              <a:stretch>
                <a:fillRect/>
              </a:stretch>
            </p:blipFill>
            <p:spPr>
              <a:xfrm>
                <a:off x="6505575" y="4489450"/>
                <a:ext cx="2008723" cy="460375"/>
              </a:xfrm>
              <a:prstGeom prst="roundRect">
                <a:avLst>
                  <a:gd name="adj" fmla="val 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5" name="Bild 44" descr="Bild 2.png"/>
              <p:cNvPicPr>
                <a:picLocks noChangeAspect="1"/>
              </p:cNvPicPr>
              <p:nvPr/>
            </p:nvPicPr>
            <p:blipFill>
              <a:blip r:embed="rId7"/>
              <a:srcRect l="3018" b="6776"/>
              <a:stretch>
                <a:fillRect/>
              </a:stretch>
            </p:blipFill>
            <p:spPr>
              <a:xfrm>
                <a:off x="6505575" y="3270250"/>
                <a:ext cx="2008723" cy="1606550"/>
              </a:xfrm>
              <a:prstGeom prst="roundRect">
                <a:avLst>
                  <a:gd name="adj" fmla="val 5439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sp>
          <p:nvSpPr>
            <p:cNvPr id="46" name="Abgerundetes Rechteck 45"/>
            <p:cNvSpPr/>
            <p:nvPr/>
          </p:nvSpPr>
          <p:spPr>
            <a:xfrm>
              <a:off x="7107238" y="3292046"/>
              <a:ext cx="1512274" cy="1558053"/>
            </a:xfrm>
            <a:prstGeom prst="roundRect">
              <a:avLst>
                <a:gd name="adj" fmla="val 4654"/>
              </a:avLst>
            </a:prstGeom>
            <a:noFill/>
            <a:ln>
              <a:solidFill>
                <a:srgbClr val="AC87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67961" name="Rectangle 55"/>
            <p:cNvSpPr>
              <a:spLocks noChangeArrowheads="1"/>
            </p:cNvSpPr>
            <p:nvPr/>
          </p:nvSpPr>
          <p:spPr bwMode="auto">
            <a:xfrm>
              <a:off x="7432234" y="4522120"/>
              <a:ext cx="940901" cy="369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>
                  <a:solidFill>
                    <a:srgbClr val="595959"/>
                  </a:solidFill>
                  <a:ea typeface="MS PGothic" pitchFamily="34" charset="-128"/>
                </a:rPr>
                <a:t>Afiliado</a:t>
              </a:r>
            </a:p>
          </p:txBody>
        </p:sp>
      </p:grpSp>
      <p:sp>
        <p:nvSpPr>
          <p:cNvPr id="52" name="_s1028"/>
          <p:cNvSpPr>
            <a:spLocks noChangeArrowheads="1" noTextEdit="1"/>
          </p:cNvSpPr>
          <p:nvPr/>
        </p:nvSpPr>
        <p:spPr bwMode="auto">
          <a:xfrm rot="1488673">
            <a:off x="1979613" y="3862388"/>
            <a:ext cx="4030662" cy="23336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72" y="18895"/>
                </a:moveTo>
                <a:cubicBezTo>
                  <a:pt x="15346" y="18751"/>
                  <a:pt x="18772" y="15309"/>
                  <a:pt x="18896" y="11035"/>
                </a:cubicBezTo>
                <a:lnTo>
                  <a:pt x="21595" y="11113"/>
                </a:lnTo>
                <a:cubicBezTo>
                  <a:pt x="21429" y="16813"/>
                  <a:pt x="16862" y="21401"/>
                  <a:pt x="11163" y="21593"/>
                </a:cubicBezTo>
                <a:lnTo>
                  <a:pt x="11254" y="24292"/>
                </a:lnTo>
                <a:lnTo>
                  <a:pt x="7070" y="20381"/>
                </a:lnTo>
                <a:lnTo>
                  <a:pt x="10981" y="16196"/>
                </a:lnTo>
                <a:lnTo>
                  <a:pt x="11072" y="18895"/>
                </a:lnTo>
                <a:close/>
              </a:path>
            </a:pathLst>
          </a:custGeom>
          <a:solidFill>
            <a:srgbClr val="14387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s-ES"/>
          </a:p>
        </p:txBody>
      </p:sp>
      <p:grpSp>
        <p:nvGrpSpPr>
          <p:cNvPr id="5" name="Gruppierung 67"/>
          <p:cNvGrpSpPr>
            <a:grpSpLocks/>
          </p:cNvGrpSpPr>
          <p:nvPr/>
        </p:nvGrpSpPr>
        <p:grpSpPr bwMode="auto">
          <a:xfrm>
            <a:off x="1143000" y="3657600"/>
            <a:ext cx="1643063" cy="1558925"/>
            <a:chOff x="900724" y="3705559"/>
            <a:chExt cx="1642607" cy="1558591"/>
          </a:xfrm>
        </p:grpSpPr>
        <p:grpSp>
          <p:nvGrpSpPr>
            <p:cNvPr id="167953" name="Gruppierung 66"/>
            <p:cNvGrpSpPr>
              <a:grpSpLocks/>
            </p:cNvGrpSpPr>
            <p:nvPr/>
          </p:nvGrpSpPr>
          <p:grpSpPr bwMode="auto">
            <a:xfrm>
              <a:off x="976926" y="3712536"/>
              <a:ext cx="1518806" cy="1204324"/>
              <a:chOff x="976926" y="3712536"/>
              <a:chExt cx="1518806" cy="1204324"/>
            </a:xfrm>
          </p:grpSpPr>
          <p:pic>
            <p:nvPicPr>
              <p:cNvPr id="65" name="Bild 64" descr="ist2_7922597-woman-at-clothing-store-smiling.jpg"/>
              <p:cNvPicPr>
                <a:picLocks noChangeAspect="1"/>
              </p:cNvPicPr>
              <p:nvPr/>
            </p:nvPicPr>
            <p:blipFill>
              <a:blip r:embed="rId8"/>
              <a:srcRect t="73335" r="14417"/>
              <a:stretch>
                <a:fillRect/>
              </a:stretch>
            </p:blipFill>
            <p:spPr>
              <a:xfrm>
                <a:off x="976926" y="4572000"/>
                <a:ext cx="1518806" cy="315050"/>
              </a:xfrm>
              <a:prstGeom prst="roundRect">
                <a:avLst>
                  <a:gd name="adj" fmla="val 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63" name="Bild 62" descr="ist2_7922597-woman-at-clothing-store-smiling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6926" y="3712536"/>
                <a:ext cx="1518806" cy="1204324"/>
              </a:xfrm>
              <a:prstGeom prst="roundRect">
                <a:avLst>
                  <a:gd name="adj" fmla="val 5756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167954" name="Gruppierung 56"/>
            <p:cNvGrpSpPr>
              <a:grpSpLocks/>
            </p:cNvGrpSpPr>
            <p:nvPr/>
          </p:nvGrpSpPr>
          <p:grpSpPr bwMode="auto">
            <a:xfrm>
              <a:off x="900724" y="3705559"/>
              <a:ext cx="1642607" cy="1558591"/>
              <a:chOff x="4571997" y="2148222"/>
              <a:chExt cx="1642607" cy="1558591"/>
            </a:xfrm>
          </p:grpSpPr>
          <p:sp>
            <p:nvSpPr>
              <p:cNvPr id="55" name="Abgerundetes Rechteck 54"/>
              <p:cNvSpPr/>
              <p:nvPr/>
            </p:nvSpPr>
            <p:spPr>
              <a:xfrm>
                <a:off x="4648176" y="2148222"/>
                <a:ext cx="1512468" cy="1558591"/>
              </a:xfrm>
              <a:prstGeom prst="roundRect">
                <a:avLst>
                  <a:gd name="adj" fmla="val 4654"/>
                </a:avLst>
              </a:prstGeom>
              <a:noFill/>
              <a:ln>
                <a:solidFill>
                  <a:srgbClr val="AC871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167956" name="Rectangle 55"/>
              <p:cNvSpPr>
                <a:spLocks noChangeArrowheads="1"/>
              </p:cNvSpPr>
              <p:nvPr/>
            </p:nvSpPr>
            <p:spPr bwMode="auto">
              <a:xfrm>
                <a:off x="4571997" y="3389265"/>
                <a:ext cx="1642607" cy="292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de-DE" sz="1300" b="1">
                    <a:solidFill>
                      <a:srgbClr val="595959"/>
                    </a:solidFill>
                    <a:ea typeface="MS PGothic" pitchFamily="34" charset="-128"/>
                  </a:rPr>
                  <a:t>Empresa asociada</a:t>
                </a:r>
              </a:p>
            </p:txBody>
          </p:sp>
        </p:grpSp>
      </p:grpSp>
      <p:sp>
        <p:nvSpPr>
          <p:cNvPr id="58" name="_s1028"/>
          <p:cNvSpPr>
            <a:spLocks noChangeArrowheads="1" noTextEdit="1"/>
          </p:cNvSpPr>
          <p:nvPr/>
        </p:nvSpPr>
        <p:spPr bwMode="auto">
          <a:xfrm rot="9098663">
            <a:off x="1508125" y="1604963"/>
            <a:ext cx="3084513" cy="19732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72" y="18895"/>
                </a:moveTo>
                <a:cubicBezTo>
                  <a:pt x="15346" y="18751"/>
                  <a:pt x="18772" y="15309"/>
                  <a:pt x="18896" y="11035"/>
                </a:cubicBezTo>
                <a:lnTo>
                  <a:pt x="21595" y="11113"/>
                </a:lnTo>
                <a:cubicBezTo>
                  <a:pt x="21429" y="16813"/>
                  <a:pt x="16862" y="21401"/>
                  <a:pt x="11163" y="21593"/>
                </a:cubicBezTo>
                <a:lnTo>
                  <a:pt x="11254" y="24292"/>
                </a:lnTo>
                <a:lnTo>
                  <a:pt x="7070" y="20381"/>
                </a:lnTo>
                <a:lnTo>
                  <a:pt x="10981" y="16196"/>
                </a:lnTo>
                <a:lnTo>
                  <a:pt x="11072" y="18895"/>
                </a:lnTo>
                <a:close/>
              </a:path>
            </a:pathLst>
          </a:custGeom>
          <a:solidFill>
            <a:srgbClr val="14387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59" name="_s1028"/>
          <p:cNvSpPr>
            <a:spLocks noChangeArrowheads="1" noTextEdit="1"/>
          </p:cNvSpPr>
          <p:nvPr/>
        </p:nvSpPr>
        <p:spPr bwMode="auto">
          <a:xfrm rot="-6349806">
            <a:off x="4734719" y="2161381"/>
            <a:ext cx="3386138" cy="19462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72" y="18895"/>
                </a:moveTo>
                <a:cubicBezTo>
                  <a:pt x="15346" y="18751"/>
                  <a:pt x="18772" y="15309"/>
                  <a:pt x="18896" y="11035"/>
                </a:cubicBezTo>
                <a:lnTo>
                  <a:pt x="21595" y="11113"/>
                </a:lnTo>
                <a:cubicBezTo>
                  <a:pt x="21429" y="16813"/>
                  <a:pt x="16862" y="21401"/>
                  <a:pt x="11163" y="21593"/>
                </a:cubicBezTo>
                <a:lnTo>
                  <a:pt x="11254" y="24292"/>
                </a:lnTo>
                <a:lnTo>
                  <a:pt x="7070" y="20381"/>
                </a:lnTo>
                <a:lnTo>
                  <a:pt x="10981" y="16196"/>
                </a:lnTo>
                <a:lnTo>
                  <a:pt x="11072" y="18895"/>
                </a:lnTo>
                <a:close/>
              </a:path>
            </a:pathLst>
          </a:custGeom>
          <a:solidFill>
            <a:srgbClr val="14387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69" name="Abgerundetes Rechteck 68"/>
          <p:cNvSpPr/>
          <p:nvPr/>
        </p:nvSpPr>
        <p:spPr>
          <a:xfrm>
            <a:off x="3289300" y="1174750"/>
            <a:ext cx="2620963" cy="806450"/>
          </a:xfrm>
          <a:prstGeom prst="roundRect">
            <a:avLst/>
          </a:prstGeom>
          <a:noFill/>
          <a:ln>
            <a:solidFill>
              <a:srgbClr val="AC871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5813425" y="2143125"/>
            <a:ext cx="5111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143876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2286000" y="2143125"/>
            <a:ext cx="685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143876"/>
                </a:solidFill>
                <a:ea typeface="MS PGothic" pitchFamily="34" charset="-128"/>
              </a:rPr>
              <a:t>%</a:t>
            </a:r>
          </a:p>
        </p:txBody>
      </p:sp>
      <p:pic>
        <p:nvPicPr>
          <p:cNvPr id="30" name="Bild 8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83225" y="4827588"/>
            <a:ext cx="727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59" grpId="0" animBg="1"/>
      <p:bldP spid="69" grpId="0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7"/>
          <p:cNvSpPr txBox="1">
            <a:spLocks noChangeArrowheads="1"/>
          </p:cNvSpPr>
          <p:nvPr/>
        </p:nvSpPr>
        <p:spPr bwMode="auto">
          <a:xfrm>
            <a:off x="428625" y="381000"/>
            <a:ext cx="568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es-ES_tradnl" sz="2800" dirty="0">
                <a:solidFill>
                  <a:srgbClr val="143876"/>
                </a:solidFill>
                <a:ea typeface="ＭＳ Ｐゴシック" pitchFamily="34" charset="-128"/>
              </a:rPr>
              <a:t>Comprar con Lyoness y </a:t>
            </a:r>
          </a:p>
          <a:p>
            <a:r>
              <a:rPr lang="es-ES_tradnl" sz="2800" dirty="0">
                <a:solidFill>
                  <a:srgbClr val="143876"/>
                </a:solidFill>
                <a:ea typeface="ＭＳ Ｐゴシック" pitchFamily="34" charset="-128"/>
              </a:rPr>
              <a:t>distribución de los descuentos</a:t>
            </a:r>
          </a:p>
        </p:txBody>
      </p:sp>
      <p:grpSp>
        <p:nvGrpSpPr>
          <p:cNvPr id="2" name="Gruppierung 22"/>
          <p:cNvGrpSpPr>
            <a:grpSpLocks/>
          </p:cNvGrpSpPr>
          <p:nvPr/>
        </p:nvGrpSpPr>
        <p:grpSpPr bwMode="auto">
          <a:xfrm>
            <a:off x="533400" y="4940300"/>
            <a:ext cx="2552700" cy="1343025"/>
            <a:chOff x="533400" y="4752975"/>
            <a:chExt cx="2552700" cy="1343025"/>
          </a:xfrm>
        </p:grpSpPr>
        <p:pic>
          <p:nvPicPr>
            <p:cNvPr id="45073" name="Picture 21" descr="mann_frau_blau_gehend_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4752975"/>
              <a:ext cx="2552700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4" name="Text Box 25"/>
            <p:cNvSpPr txBox="1">
              <a:spLocks noChangeArrowheads="1"/>
            </p:cNvSpPr>
            <p:nvPr/>
          </p:nvSpPr>
          <p:spPr bwMode="auto">
            <a:xfrm>
              <a:off x="1244600" y="4933950"/>
              <a:ext cx="148309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Reembolso</a:t>
              </a:r>
            </a:p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inmediato</a:t>
              </a:r>
            </a:p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r>
                <a:rPr lang="es-ES_tradnl" sz="20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%-2%</a:t>
              </a:r>
              <a:endParaRPr lang="es-ES_tradnl" sz="2000" b="1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" name="Gruppierung 13"/>
          <p:cNvGrpSpPr>
            <a:grpSpLocks/>
          </p:cNvGrpSpPr>
          <p:nvPr/>
        </p:nvGrpSpPr>
        <p:grpSpPr bwMode="auto">
          <a:xfrm>
            <a:off x="6024563" y="4903788"/>
            <a:ext cx="2605200" cy="1365250"/>
            <a:chOff x="6025037" y="4473575"/>
            <a:chExt cx="2604720" cy="1365250"/>
          </a:xfrm>
        </p:grpSpPr>
        <p:pic>
          <p:nvPicPr>
            <p:cNvPr id="45071" name="Picture 23" descr="box_blau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46788" y="4473575"/>
              <a:ext cx="2551112" cy="136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2" name="Text Box 28"/>
            <p:cNvSpPr txBox="1">
              <a:spLocks noChangeArrowheads="1"/>
            </p:cNvSpPr>
            <p:nvPr/>
          </p:nvSpPr>
          <p:spPr bwMode="auto">
            <a:xfrm>
              <a:off x="6025037" y="4622800"/>
              <a:ext cx="2604720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900" b="1" dirty="0">
                  <a:solidFill>
                    <a:srgbClr val="FFFFFF"/>
                  </a:solidFill>
                  <a:ea typeface="ＭＳ Ｐゴシック" pitchFamily="34" charset="-128"/>
                </a:rPr>
                <a:t>Descuentos restantes</a:t>
              </a:r>
            </a:p>
            <a:p>
              <a:pPr algn="ctr"/>
              <a:r>
                <a:rPr lang="es-ES_tradnl" sz="1900" b="1" dirty="0">
                  <a:solidFill>
                    <a:srgbClr val="FFFFFF"/>
                  </a:solidFill>
                  <a:ea typeface="ＭＳ Ｐゴシック" pitchFamily="34" charset="-128"/>
                </a:rPr>
                <a:t>en </a:t>
              </a:r>
              <a:r>
                <a:rPr lang="es-ES_tradnl" sz="19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tu </a:t>
              </a:r>
              <a:r>
                <a:rPr lang="es-ES_tradnl" sz="1900" b="1" dirty="0">
                  <a:solidFill>
                    <a:srgbClr val="FFFFFF"/>
                  </a:solidFill>
                  <a:ea typeface="ＭＳ Ｐゴシック" pitchFamily="34" charset="-128"/>
                </a:rPr>
                <a:t>cuenta de </a:t>
              </a:r>
            </a:p>
            <a:p>
              <a:pPr algn="ctr"/>
              <a:r>
                <a:rPr lang="es-ES_tradnl" sz="19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fidelidad</a:t>
              </a:r>
              <a:endParaRPr lang="es-ES_tradnl" sz="1900" b="1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" name="Gruppierung 12"/>
          <p:cNvGrpSpPr>
            <a:grpSpLocks/>
          </p:cNvGrpSpPr>
          <p:nvPr/>
        </p:nvGrpSpPr>
        <p:grpSpPr bwMode="auto">
          <a:xfrm>
            <a:off x="3309938" y="4903788"/>
            <a:ext cx="2554287" cy="1365250"/>
            <a:chOff x="3309938" y="4473575"/>
            <a:chExt cx="2554287" cy="1365250"/>
          </a:xfrm>
        </p:grpSpPr>
        <p:pic>
          <p:nvPicPr>
            <p:cNvPr id="45068" name="Picture 22" descr="mann_frau_getrennt_gold_violett_box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09938" y="4495800"/>
              <a:ext cx="2554287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Text Box 26"/>
            <p:cNvSpPr txBox="1">
              <a:spLocks noChangeArrowheads="1"/>
            </p:cNvSpPr>
            <p:nvPr/>
          </p:nvSpPr>
          <p:spPr bwMode="auto">
            <a:xfrm>
              <a:off x="3608388" y="4473575"/>
              <a:ext cx="2255837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Bono </a:t>
              </a:r>
              <a:r>
                <a:rPr lang="es-ES_tradnl" sz="2000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Amigo</a:t>
              </a:r>
              <a:endParaRPr lang="es-ES_tradnl" sz="2000" b="1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(directo 0,5 %)</a:t>
              </a:r>
            </a:p>
          </p:txBody>
        </p:sp>
        <p:sp>
          <p:nvSpPr>
            <p:cNvPr id="45070" name="Text Box 26"/>
            <p:cNvSpPr txBox="1">
              <a:spLocks noChangeArrowheads="1"/>
            </p:cNvSpPr>
            <p:nvPr/>
          </p:nvSpPr>
          <p:spPr bwMode="auto">
            <a:xfrm>
              <a:off x="3608388" y="5159375"/>
              <a:ext cx="2255837" cy="67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 dirty="0">
                  <a:solidFill>
                    <a:srgbClr val="FFFFFF"/>
                  </a:solidFill>
                  <a:ea typeface="ＭＳ Ｐゴシック" pitchFamily="34" charset="-128"/>
                </a:rPr>
                <a:t>Bono </a:t>
              </a:r>
              <a:r>
                <a:rPr lang="es-ES_tradnl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Amigo</a:t>
              </a:r>
              <a:endParaRPr lang="es-ES_tradnl" b="1" dirty="0">
                <a:solidFill>
                  <a:srgbClr val="FFFFFF"/>
                </a:solidFill>
                <a:ea typeface="ＭＳ Ｐゴシック" pitchFamily="34" charset="-128"/>
              </a:endParaRPr>
            </a:p>
            <a:p>
              <a:r>
                <a:rPr lang="es-ES_tradnl" sz="2000" b="1" dirty="0">
                  <a:solidFill>
                    <a:srgbClr val="FFFFFF"/>
                  </a:solidFill>
                  <a:ea typeface="ＭＳ Ｐゴシック" pitchFamily="34" charset="-128"/>
                </a:rPr>
                <a:t>(indirecto 0,5 %)</a:t>
              </a:r>
            </a:p>
          </p:txBody>
        </p:sp>
      </p:grp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57200" y="410845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dirty="0">
                <a:solidFill>
                  <a:srgbClr val="595959"/>
                </a:solidFill>
                <a:ea typeface="ＭＳ Ｐゴシック" pitchFamily="34" charset="-128"/>
              </a:rPr>
              <a:t>T</a:t>
            </a:r>
            <a:r>
              <a:rPr lang="es-ES_tradnl" sz="2400" dirty="0" smtClean="0">
                <a:solidFill>
                  <a:srgbClr val="595959"/>
                </a:solidFill>
                <a:ea typeface="ＭＳ Ｐゴシック" pitchFamily="34" charset="-128"/>
              </a:rPr>
              <a:t>us </a:t>
            </a:r>
            <a:r>
              <a:rPr lang="es-ES_tradnl" sz="2400" dirty="0">
                <a:solidFill>
                  <a:srgbClr val="595959"/>
                </a:solidFill>
                <a:ea typeface="ＭＳ Ｐゴシック" pitchFamily="34" charset="-128"/>
              </a:rPr>
              <a:t>ventajas en los más de 100.000 negocios</a:t>
            </a:r>
          </a:p>
        </p:txBody>
      </p:sp>
      <p:pic>
        <p:nvPicPr>
          <p:cNvPr id="18442" name="Bild 22" descr="101221_Lyoness_Icon_CBC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779713"/>
            <a:ext cx="15636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Bild 23" descr="101117_Lyoness_Icon_CBOnlin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6913" y="1633538"/>
            <a:ext cx="1563687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Bild 24" descr="101117_Lyoness_Icon_CBMobile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46913" y="2776538"/>
            <a:ext cx="1563687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Bild 23" descr="110104_Lyoness_Icon_Cashback_Gutschein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713" y="1608138"/>
            <a:ext cx="16383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Bild 21" descr="Tasch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63900" y="1427163"/>
            <a:ext cx="2557463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039856" rotWithShape="0">
              <a:srgbClr val="808080">
                <a:alpha val="42998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1" name="Picture 19" descr="einkauf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124744"/>
            <a:ext cx="6196682" cy="418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 dirty="0">
                <a:solidFill>
                  <a:srgbClr val="143876"/>
                </a:solidFill>
                <a:ea typeface="ＭＳ Ｐゴシック" pitchFamily="34" charset="-128"/>
              </a:rPr>
              <a:t>La distribución de los descuentos</a:t>
            </a:r>
          </a:p>
        </p:txBody>
      </p:sp>
      <p:sp>
        <p:nvSpPr>
          <p:cNvPr id="46103" name="Text Box 21"/>
          <p:cNvSpPr txBox="1">
            <a:spLocks noChangeArrowheads="1"/>
          </p:cNvSpPr>
          <p:nvPr/>
        </p:nvSpPr>
        <p:spPr bwMode="auto">
          <a:xfrm>
            <a:off x="1763688" y="4221088"/>
            <a:ext cx="15121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2%</a:t>
            </a:r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               </a:t>
            </a:r>
          </a:p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Reembolso inmediato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en efectivo en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la cuenta 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_tradnl" sz="1600" dirty="0" smtClean="0">
                <a:solidFill>
                  <a:srgbClr val="FFFFFF"/>
                </a:solidFill>
                <a:ea typeface="ＭＳ Ｐゴシック" pitchFamily="34" charset="-128"/>
              </a:rPr>
              <a:t>          20 €</a:t>
            </a:r>
            <a:endParaRPr lang="es-ES" sz="16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104" name="Text Box 22"/>
          <p:cNvSpPr txBox="1">
            <a:spLocks noChangeArrowheads="1"/>
          </p:cNvSpPr>
          <p:nvPr/>
        </p:nvSpPr>
        <p:spPr bwMode="auto">
          <a:xfrm>
            <a:off x="5436096" y="4293096"/>
            <a:ext cx="15841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7%</a:t>
            </a: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Cuenta de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fidelidad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600" dirty="0" smtClean="0">
                <a:solidFill>
                  <a:srgbClr val="FFFFFF"/>
                </a:solidFill>
                <a:ea typeface="ＭＳ Ｐゴシック" pitchFamily="34" charset="-128"/>
              </a:rPr>
              <a:t>70 </a:t>
            </a:r>
            <a:r>
              <a:rPr lang="es-ES" sz="1600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05" name="Text Box 23"/>
          <p:cNvSpPr txBox="1">
            <a:spLocks noChangeArrowheads="1"/>
          </p:cNvSpPr>
          <p:nvPr/>
        </p:nvSpPr>
        <p:spPr bwMode="auto">
          <a:xfrm>
            <a:off x="3635896" y="4221088"/>
            <a:ext cx="162044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directo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</a:t>
            </a:r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46106" name="Text Box 24"/>
          <p:cNvSpPr txBox="1">
            <a:spLocks noChangeArrowheads="1"/>
          </p:cNvSpPr>
          <p:nvPr/>
        </p:nvSpPr>
        <p:spPr bwMode="auto">
          <a:xfrm>
            <a:off x="3563888" y="4725144"/>
            <a:ext cx="169245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indirecto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1619672" y="1268760"/>
            <a:ext cx="3528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Compra </a:t>
            </a:r>
            <a:r>
              <a:rPr lang="es-ES" sz="2400" dirty="0" smtClean="0">
                <a:solidFill>
                  <a:srgbClr val="595959"/>
                </a:solidFill>
                <a:ea typeface="ＭＳ Ｐゴシック" pitchFamily="34" charset="-128"/>
              </a:rPr>
              <a:t>1.000 </a:t>
            </a:r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€</a:t>
            </a:r>
          </a:p>
        </p:txBody>
      </p:sp>
      <p:pic>
        <p:nvPicPr>
          <p:cNvPr id="36" name="Bild 35" descr="card_scha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2780928"/>
            <a:ext cx="13356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3563888" y="3212976"/>
            <a:ext cx="15841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a typeface="ＭＳ Ｐゴシック" pitchFamily="34" charset="-128"/>
              </a:rPr>
              <a:t>10% de rebaja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feld 27"/>
          <p:cNvSpPr txBox="1">
            <a:spLocks noChangeArrowheads="1"/>
          </p:cNvSpPr>
          <p:nvPr/>
        </p:nvSpPr>
        <p:spPr bwMode="auto">
          <a:xfrm>
            <a:off x="1259632" y="5877272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ea typeface="ＭＳ Ｐゴシック" pitchFamily="34" charset="-128"/>
              </a:rPr>
              <a:t>70 </a:t>
            </a:r>
            <a:r>
              <a:rPr lang="es-ES" sz="2000" dirty="0">
                <a:solidFill>
                  <a:schemeClr val="bg1"/>
                </a:solidFill>
                <a:ea typeface="ＭＳ Ｐゴシック" pitchFamily="34" charset="-128"/>
              </a:rPr>
              <a:t>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1" name="Picture 19" descr="einkauf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124744"/>
            <a:ext cx="6196682" cy="418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 dirty="0">
                <a:solidFill>
                  <a:srgbClr val="143876"/>
                </a:solidFill>
                <a:ea typeface="ＭＳ Ｐゴシック" pitchFamily="34" charset="-128"/>
              </a:rPr>
              <a:t>La distribución de los descuentos</a:t>
            </a:r>
          </a:p>
        </p:txBody>
      </p:sp>
      <p:sp>
        <p:nvSpPr>
          <p:cNvPr id="46103" name="Text Box 21"/>
          <p:cNvSpPr txBox="1">
            <a:spLocks noChangeArrowheads="1"/>
          </p:cNvSpPr>
          <p:nvPr/>
        </p:nvSpPr>
        <p:spPr bwMode="auto">
          <a:xfrm>
            <a:off x="1763688" y="4221088"/>
            <a:ext cx="15121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2%</a:t>
            </a:r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               </a:t>
            </a:r>
          </a:p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Reembolso inmediato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en efectivo en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la cuenta 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_tradnl" sz="1600" dirty="0" smtClean="0">
                <a:solidFill>
                  <a:srgbClr val="FFFFFF"/>
                </a:solidFill>
                <a:ea typeface="ＭＳ Ｐゴシック" pitchFamily="34" charset="-128"/>
              </a:rPr>
              <a:t>          20 €</a:t>
            </a:r>
            <a:endParaRPr lang="es-ES" sz="16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104" name="Text Box 22"/>
          <p:cNvSpPr txBox="1">
            <a:spLocks noChangeArrowheads="1"/>
          </p:cNvSpPr>
          <p:nvPr/>
        </p:nvSpPr>
        <p:spPr bwMode="auto">
          <a:xfrm>
            <a:off x="5436096" y="4293096"/>
            <a:ext cx="15841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7%</a:t>
            </a: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Cuenta de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fidelidad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600" dirty="0" smtClean="0">
                <a:solidFill>
                  <a:srgbClr val="FFFFFF"/>
                </a:solidFill>
                <a:ea typeface="ＭＳ Ｐゴシック" pitchFamily="34" charset="-128"/>
              </a:rPr>
              <a:t>70 </a:t>
            </a:r>
            <a:r>
              <a:rPr lang="es-ES" sz="1600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05" name="Text Box 23"/>
          <p:cNvSpPr txBox="1">
            <a:spLocks noChangeArrowheads="1"/>
          </p:cNvSpPr>
          <p:nvPr/>
        </p:nvSpPr>
        <p:spPr bwMode="auto">
          <a:xfrm>
            <a:off x="3635896" y="4221088"/>
            <a:ext cx="162044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directo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</a:t>
            </a:r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46106" name="Text Box 24"/>
          <p:cNvSpPr txBox="1">
            <a:spLocks noChangeArrowheads="1"/>
          </p:cNvSpPr>
          <p:nvPr/>
        </p:nvSpPr>
        <p:spPr bwMode="auto">
          <a:xfrm>
            <a:off x="3563888" y="4725144"/>
            <a:ext cx="169245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indirecto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1619672" y="1268760"/>
            <a:ext cx="3528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Compra </a:t>
            </a:r>
            <a:r>
              <a:rPr lang="es-ES" sz="2400" dirty="0" smtClean="0">
                <a:solidFill>
                  <a:srgbClr val="595959"/>
                </a:solidFill>
                <a:ea typeface="ＭＳ Ｐゴシック" pitchFamily="34" charset="-128"/>
              </a:rPr>
              <a:t>1.000 </a:t>
            </a:r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€</a:t>
            </a:r>
          </a:p>
        </p:txBody>
      </p:sp>
      <p:pic>
        <p:nvPicPr>
          <p:cNvPr id="36" name="Bild 35" descr="card_scha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2780928"/>
            <a:ext cx="13356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3563888" y="3212976"/>
            <a:ext cx="15841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a typeface="ＭＳ Ｐゴシック" pitchFamily="34" charset="-128"/>
              </a:rPr>
              <a:t>10% de rebaja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82 Disco magnético"/>
          <p:cNvSpPr/>
          <p:nvPr/>
        </p:nvSpPr>
        <p:spPr>
          <a:xfrm>
            <a:off x="1115616" y="5517232"/>
            <a:ext cx="1080120" cy="936104"/>
          </a:xfrm>
          <a:prstGeom prst="flowChartMagneticDisk">
            <a:avLst/>
          </a:prstGeom>
          <a:solidFill>
            <a:srgbClr val="14387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Textfeld 27"/>
          <p:cNvSpPr txBox="1">
            <a:spLocks noChangeArrowheads="1"/>
          </p:cNvSpPr>
          <p:nvPr/>
        </p:nvSpPr>
        <p:spPr bwMode="auto">
          <a:xfrm>
            <a:off x="1259632" y="5877272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ea typeface="ＭＳ Ｐゴシック" pitchFamily="34" charset="-128"/>
              </a:rPr>
              <a:t>70 </a:t>
            </a:r>
            <a:r>
              <a:rPr lang="es-ES" sz="2000" dirty="0">
                <a:solidFill>
                  <a:schemeClr val="bg1"/>
                </a:solidFill>
                <a:ea typeface="ＭＳ Ｐゴシック" pitchFamily="34" charset="-128"/>
              </a:rPr>
              <a:t>€</a:t>
            </a:r>
          </a:p>
        </p:txBody>
      </p:sp>
      <p:cxnSp>
        <p:nvCxnSpPr>
          <p:cNvPr id="62" name="61 Conector curvado"/>
          <p:cNvCxnSpPr/>
          <p:nvPr/>
        </p:nvCxnSpPr>
        <p:spPr>
          <a:xfrm rot="10800000" flipV="1">
            <a:off x="1619672" y="5085184"/>
            <a:ext cx="4572508" cy="576064"/>
          </a:xfrm>
          <a:prstGeom prst="curvedConnector3">
            <a:avLst>
              <a:gd name="adj1" fmla="val 100121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1" name="Picture 19" descr="einkauf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124744"/>
            <a:ext cx="6196682" cy="418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 dirty="0">
                <a:solidFill>
                  <a:srgbClr val="143876"/>
                </a:solidFill>
                <a:ea typeface="ＭＳ Ｐゴシック" pitchFamily="34" charset="-128"/>
              </a:rPr>
              <a:t>La distribución de los descuentos</a:t>
            </a:r>
          </a:p>
        </p:txBody>
      </p:sp>
      <p:pic>
        <p:nvPicPr>
          <p:cNvPr id="14345" name="Picture 9" descr="pfeil_bl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8972" y="5788248"/>
            <a:ext cx="4984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3" name="Text Box 21"/>
          <p:cNvSpPr txBox="1">
            <a:spLocks noChangeArrowheads="1"/>
          </p:cNvSpPr>
          <p:nvPr/>
        </p:nvSpPr>
        <p:spPr bwMode="auto">
          <a:xfrm>
            <a:off x="1763688" y="4221088"/>
            <a:ext cx="15121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2%</a:t>
            </a:r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               </a:t>
            </a:r>
          </a:p>
          <a:p>
            <a:pPr algn="ctr"/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Reembolso inmediato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en efectivo en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la cuenta 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_tradnl" sz="1600" dirty="0" smtClean="0">
                <a:solidFill>
                  <a:srgbClr val="FFFFFF"/>
                </a:solidFill>
                <a:ea typeface="ＭＳ Ｐゴシック" pitchFamily="34" charset="-128"/>
              </a:rPr>
              <a:t>          20 €</a:t>
            </a:r>
            <a:endParaRPr lang="es-ES" sz="16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104" name="Text Box 22"/>
          <p:cNvSpPr txBox="1">
            <a:spLocks noChangeArrowheads="1"/>
          </p:cNvSpPr>
          <p:nvPr/>
        </p:nvSpPr>
        <p:spPr bwMode="auto">
          <a:xfrm>
            <a:off x="5436096" y="4293096"/>
            <a:ext cx="15841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7%</a:t>
            </a: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Cuenta de </a:t>
            </a:r>
            <a:r>
              <a:rPr lang="es-ES" sz="1000" dirty="0" smtClean="0">
                <a:solidFill>
                  <a:srgbClr val="FFFFFF"/>
                </a:solidFill>
                <a:ea typeface="ＭＳ Ｐゴシック" pitchFamily="34" charset="-128"/>
              </a:rPr>
              <a:t>fidelidad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/>
            <a:r>
              <a:rPr lang="es-ES" sz="10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600" dirty="0" smtClean="0">
                <a:solidFill>
                  <a:srgbClr val="FFFFFF"/>
                </a:solidFill>
                <a:ea typeface="ＭＳ Ｐゴシック" pitchFamily="34" charset="-128"/>
              </a:rPr>
              <a:t>70 </a:t>
            </a:r>
            <a:r>
              <a:rPr lang="es-ES" sz="1600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05" name="Text Box 23"/>
          <p:cNvSpPr txBox="1">
            <a:spLocks noChangeArrowheads="1"/>
          </p:cNvSpPr>
          <p:nvPr/>
        </p:nvSpPr>
        <p:spPr bwMode="auto">
          <a:xfrm>
            <a:off x="3635896" y="4221088"/>
            <a:ext cx="162044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directo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</a:t>
            </a:r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46106" name="Text Box 24"/>
          <p:cNvSpPr txBox="1">
            <a:spLocks noChangeArrowheads="1"/>
          </p:cNvSpPr>
          <p:nvPr/>
        </p:nvSpPr>
        <p:spPr bwMode="auto">
          <a:xfrm>
            <a:off x="3563888" y="4725144"/>
            <a:ext cx="169245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0,5% Bono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Amigo</a:t>
            </a:r>
            <a:endParaRPr lang="es-ES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s-ES" sz="1050" dirty="0">
                <a:solidFill>
                  <a:srgbClr val="FFFFFF"/>
                </a:solidFill>
                <a:ea typeface="ＭＳ Ｐゴシック" pitchFamily="34" charset="-128"/>
              </a:rPr>
              <a:t>indirecto </a:t>
            </a:r>
            <a:r>
              <a:rPr lang="es-ES" sz="1050" dirty="0" smtClean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s-ES" sz="1050" b="1" dirty="0" smtClean="0">
                <a:solidFill>
                  <a:srgbClr val="FFFFFF"/>
                </a:solidFill>
                <a:ea typeface="ＭＳ Ｐゴシック" pitchFamily="34" charset="-128"/>
              </a:rPr>
              <a:t>5.00 </a:t>
            </a:r>
            <a:r>
              <a:rPr lang="es-ES" sz="1050" b="1" dirty="0">
                <a:solidFill>
                  <a:srgbClr val="FFFFFF"/>
                </a:solidFill>
                <a:ea typeface="ＭＳ Ｐゴシック" pitchFamily="34" charset="-128"/>
              </a:rPr>
              <a:t>€ 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1619672" y="1268760"/>
            <a:ext cx="3528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Compra </a:t>
            </a:r>
            <a:r>
              <a:rPr lang="es-ES" sz="2400" dirty="0" smtClean="0">
                <a:solidFill>
                  <a:srgbClr val="595959"/>
                </a:solidFill>
                <a:ea typeface="ＭＳ Ｐゴシック" pitchFamily="34" charset="-128"/>
              </a:rPr>
              <a:t>1.000 </a:t>
            </a:r>
            <a:r>
              <a:rPr lang="es-ES" sz="2400" dirty="0">
                <a:solidFill>
                  <a:srgbClr val="595959"/>
                </a:solidFill>
                <a:ea typeface="ＭＳ Ｐゴシック" pitchFamily="34" charset="-128"/>
              </a:rPr>
              <a:t>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3419872" y="5661248"/>
            <a:ext cx="1589088" cy="784225"/>
            <a:chOff x="3857620" y="4428614"/>
            <a:chExt cx="1589702" cy="785363"/>
          </a:xfrm>
        </p:grpSpPr>
        <p:pic>
          <p:nvPicPr>
            <p:cNvPr id="46098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9" name="Textfeld 50"/>
            <p:cNvSpPr txBox="1">
              <a:spLocks noChangeArrowheads="1"/>
            </p:cNvSpPr>
            <p:nvPr/>
          </p:nvSpPr>
          <p:spPr bwMode="auto">
            <a:xfrm>
              <a:off x="4432902" y="4428614"/>
              <a:ext cx="1014420" cy="78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4500" dirty="0">
                  <a:solidFill>
                    <a:schemeClr val="bg1"/>
                  </a:solidFill>
                  <a:ea typeface="ＭＳ Ｐゴシック" pitchFamily="34" charset="-128"/>
                </a:rPr>
                <a:t>50</a:t>
              </a:r>
            </a:p>
          </p:txBody>
        </p:sp>
      </p:grpSp>
      <p:pic>
        <p:nvPicPr>
          <p:cNvPr id="36" name="Bild 35" descr="card_schaeg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1680" y="2780928"/>
            <a:ext cx="13356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7" name="Textfeld 49"/>
          <p:cNvSpPr txBox="1">
            <a:spLocks noChangeArrowheads="1"/>
          </p:cNvSpPr>
          <p:nvPr/>
        </p:nvSpPr>
        <p:spPr bwMode="auto">
          <a:xfrm>
            <a:off x="3394472" y="5980336"/>
            <a:ext cx="1071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ＭＳ Ｐゴシック" pitchFamily="34" charset="-128"/>
              </a:rPr>
              <a:t> €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3563888" y="3212976"/>
            <a:ext cx="15841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a typeface="ＭＳ Ｐゴシック" pitchFamily="34" charset="-128"/>
              </a:rPr>
              <a:t>10% de rebaja</a:t>
            </a:r>
            <a:endParaRPr lang="es-ES" sz="1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82 Disco magnético"/>
          <p:cNvSpPr/>
          <p:nvPr/>
        </p:nvSpPr>
        <p:spPr>
          <a:xfrm>
            <a:off x="1115616" y="5517232"/>
            <a:ext cx="1080120" cy="936104"/>
          </a:xfrm>
          <a:prstGeom prst="flowChartMagneticDisk">
            <a:avLst/>
          </a:prstGeom>
          <a:solidFill>
            <a:srgbClr val="14387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Textfeld 27"/>
          <p:cNvSpPr txBox="1">
            <a:spLocks noChangeArrowheads="1"/>
          </p:cNvSpPr>
          <p:nvPr/>
        </p:nvSpPr>
        <p:spPr bwMode="auto">
          <a:xfrm>
            <a:off x="1259632" y="5877272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ea typeface="ＭＳ Ｐゴシック" pitchFamily="34" charset="-128"/>
              </a:rPr>
              <a:t>20 </a:t>
            </a:r>
            <a:r>
              <a:rPr lang="es-ES" sz="2000" dirty="0">
                <a:solidFill>
                  <a:schemeClr val="bg1"/>
                </a:solidFill>
                <a:ea typeface="ＭＳ Ｐゴシック" pitchFamily="34" charset="-128"/>
              </a:rPr>
              <a:t>€</a:t>
            </a:r>
          </a:p>
        </p:txBody>
      </p:sp>
      <p:pic>
        <p:nvPicPr>
          <p:cNvPr id="87" name="Picture 9" descr="pfeil_bl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088" y="5805264"/>
            <a:ext cx="4984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21"/>
          <p:cNvSpPr txBox="1">
            <a:spLocks noChangeArrowheads="1"/>
          </p:cNvSpPr>
          <p:nvPr/>
        </p:nvSpPr>
        <p:spPr bwMode="auto">
          <a:xfrm>
            <a:off x="6012160" y="5661248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143876"/>
                </a:solidFill>
                <a:ea typeface="ＭＳ Ｐゴシック" pitchFamily="34" charset="-128"/>
              </a:rPr>
              <a:t>Sistema de compensación Lyoness</a:t>
            </a:r>
            <a:endParaRPr lang="es-ES" sz="1200" b="1" dirty="0">
              <a:solidFill>
                <a:srgbClr val="143876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C:\Users\lprata\Desktop\har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49388"/>
            <a:ext cx="86788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feld 7"/>
          <p:cNvSpPr txBox="1">
            <a:spLocks noChangeArrowheads="1"/>
          </p:cNvSpPr>
          <p:nvPr/>
        </p:nvSpPr>
        <p:spPr bwMode="auto">
          <a:xfrm>
            <a:off x="601663" y="4365625"/>
            <a:ext cx="5689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sz="2800" dirty="0" smtClean="0">
                <a:solidFill>
                  <a:srgbClr val="FFFFFF"/>
                </a:solidFill>
                <a:ea typeface="MS PGothic" pitchFamily="34" charset="-128"/>
              </a:rPr>
              <a:t>Nombre presentador</a:t>
            </a:r>
            <a:endParaRPr lang="de-DE" sz="2800" dirty="0">
              <a:solidFill>
                <a:srgbClr val="FFFFFF"/>
              </a:solidFill>
              <a:ea typeface="MS PGothic" pitchFamily="34" charset="-128"/>
            </a:endParaRPr>
          </a:p>
          <a:p>
            <a:r>
              <a:rPr lang="de-DE" sz="2800" i="1" dirty="0" smtClean="0">
                <a:solidFill>
                  <a:srgbClr val="FFFFFF"/>
                </a:solidFill>
                <a:ea typeface="MS PGothic" pitchFamily="34" charset="-128"/>
              </a:rPr>
              <a:t>Business </a:t>
            </a:r>
            <a:r>
              <a:rPr lang="de-DE" sz="2800" i="1" dirty="0">
                <a:solidFill>
                  <a:srgbClr val="FFFFFF"/>
                </a:solidFill>
                <a:ea typeface="MS PGothic" pitchFamily="34" charset="-128"/>
              </a:rPr>
              <a:t>Team Member</a:t>
            </a:r>
          </a:p>
        </p:txBody>
      </p:sp>
      <p:cxnSp>
        <p:nvCxnSpPr>
          <p:cNvPr id="4" name="Gerade Verbindung 3"/>
          <p:cNvCxnSpPr>
            <a:cxnSpLocks noChangeShapeType="1"/>
          </p:cNvCxnSpPr>
          <p:nvPr/>
        </p:nvCxnSpPr>
        <p:spPr bwMode="auto">
          <a:xfrm>
            <a:off x="571500" y="2476500"/>
            <a:ext cx="546417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158725" name="Textfeld 11"/>
          <p:cNvSpPr txBox="1">
            <a:spLocks noChangeArrowheads="1"/>
          </p:cNvSpPr>
          <p:nvPr/>
        </p:nvSpPr>
        <p:spPr bwMode="auto">
          <a:xfrm>
            <a:off x="611188" y="1844675"/>
            <a:ext cx="370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6" tIns="41460" rIns="82916" bIns="41460">
            <a:spAutoFit/>
          </a:bodyPr>
          <a:lstStyle/>
          <a:p>
            <a:r>
              <a:rPr lang="es-ES_tradnl" sz="3200">
                <a:solidFill>
                  <a:srgbClr val="AC8712"/>
                </a:solidFill>
                <a:ea typeface="MS PGothic" pitchFamily="34" charset="-128"/>
              </a:rPr>
              <a:t>La empresa</a:t>
            </a:r>
            <a:endParaRPr lang="de-AT" sz="2600" b="1">
              <a:solidFill>
                <a:srgbClr val="AC8712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16052" y="2103512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16052" y="2103512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17665" y="1930475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16052" y="2103512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17665" y="1930475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64 Rectángulo"/>
          <p:cNvSpPr/>
          <p:nvPr/>
        </p:nvSpPr>
        <p:spPr>
          <a:xfrm>
            <a:off x="251520" y="4509120"/>
            <a:ext cx="835292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¿Que te ha costado esta Unidad? </a:t>
            </a:r>
          </a:p>
          <a:p>
            <a:pPr lvl="0"/>
            <a:endParaRPr lang="es-ES_tradnl" sz="1050" b="1" dirty="0" smtClean="0">
              <a:solidFill>
                <a:srgbClr val="7F5E0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16052" y="2103512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17665" y="1930475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64 Rectángulo"/>
          <p:cNvSpPr/>
          <p:nvPr/>
        </p:nvSpPr>
        <p:spPr>
          <a:xfrm>
            <a:off x="251520" y="4509120"/>
            <a:ext cx="835292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¿Que te ha costado esta Unidad? </a:t>
            </a:r>
          </a:p>
          <a:p>
            <a:pPr lvl="0"/>
            <a:endParaRPr lang="es-ES_tradnl" sz="105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¿De donde viene el dinero?  </a:t>
            </a:r>
          </a:p>
          <a:p>
            <a:pPr lvl="0"/>
            <a:endParaRPr lang="es-ES_tradnl" sz="1050" b="1" dirty="0" smtClean="0">
              <a:solidFill>
                <a:srgbClr val="7F5E0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196752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539552" y="2636912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572890" y="2682950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863652" y="2308300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16052" y="2103512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17665" y="1930475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480940" y="2451175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469827" y="3033787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052" y="2287662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873052" y="2360687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163565" y="2287662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873052" y="3140150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06390" y="3186187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572890" y="3073475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2801714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391449" y="28271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00962" y="2865214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794674" y="3344639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962" y="183333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24" y="1650777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7074" y="1238027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9637" y="3401789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388274" y="183333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297787" y="1871439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677074" y="1307877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4956224" y="1687289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589637" y="3473227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767562" y="126501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051474" y="168728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680124" y="3454177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971600" y="1124744"/>
            <a:ext cx="0" cy="136815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64 Rectángulo"/>
          <p:cNvSpPr/>
          <p:nvPr/>
        </p:nvSpPr>
        <p:spPr>
          <a:xfrm>
            <a:off x="251520" y="4509120"/>
            <a:ext cx="835292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¿Que te ha costado esta Unidad? </a:t>
            </a:r>
          </a:p>
          <a:p>
            <a:pPr lvl="0"/>
            <a:endParaRPr lang="es-ES_tradnl" sz="105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¿De donde viene el dinero?  </a:t>
            </a:r>
          </a:p>
          <a:p>
            <a:pPr lvl="0"/>
            <a:endParaRPr lang="es-ES_tradnl" sz="105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Si sabes que cada Unidad te da 582 € ¿Cuántas Unidades te gustaría tener en el sistema?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23528" y="4221088"/>
            <a:ext cx="16561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10 unidades =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23528" y="4221088"/>
            <a:ext cx="18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10 unidades = 5.820 €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251520" y="4581128"/>
            <a:ext cx="2016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100 unidades = 58.200 €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23528" y="4221088"/>
            <a:ext cx="18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10 unidades = 5.820 €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251520" y="4581128"/>
            <a:ext cx="2016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100 unidades = 58.200 €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323528" y="530120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611560" y="407707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1560" y="443711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58.200€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23528" y="530120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¿Dónde comprarías? 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60325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400">
                <a:solidFill>
                  <a:srgbClr val="143876"/>
                </a:solidFill>
                <a:ea typeface="MS PGothic" pitchFamily="34" charset="-128"/>
              </a:rPr>
              <a:t>Una </a:t>
            </a:r>
            <a:r>
              <a:rPr lang="es-ES" altLang="en-US" sz="2400">
                <a:solidFill>
                  <a:srgbClr val="143876"/>
                </a:solidFill>
                <a:ea typeface="MS PGothic" pitchFamily="34" charset="-128"/>
              </a:rPr>
              <a:t>“</a:t>
            </a:r>
            <a:r>
              <a:rPr lang="es-ES" sz="2400">
                <a:solidFill>
                  <a:srgbClr val="143876"/>
                </a:solidFill>
                <a:ea typeface="MS PGothic" pitchFamily="34" charset="-128"/>
              </a:rPr>
              <a:t>idea mundial</a:t>
            </a:r>
            <a:r>
              <a:rPr lang="es-ES" altLang="en-US" sz="2400">
                <a:solidFill>
                  <a:srgbClr val="143876"/>
                </a:solidFill>
                <a:ea typeface="MS PGothic" pitchFamily="34" charset="-128"/>
              </a:rPr>
              <a:t>”</a:t>
            </a:r>
            <a:r>
              <a:rPr lang="es-ES" sz="2400">
                <a:solidFill>
                  <a:srgbClr val="143876"/>
                </a:solidFill>
                <a:ea typeface="MS PGothic" pitchFamily="34" charset="-128"/>
              </a:rPr>
              <a:t> concebida  en Austria</a:t>
            </a:r>
          </a:p>
        </p:txBody>
      </p:sp>
      <p:sp>
        <p:nvSpPr>
          <p:cNvPr id="160771" name="Textfeld 6"/>
          <p:cNvSpPr txBox="1">
            <a:spLocks noChangeArrowheads="1"/>
          </p:cNvSpPr>
          <p:nvPr/>
        </p:nvSpPr>
        <p:spPr bwMode="auto">
          <a:xfrm>
            <a:off x="555625" y="5956300"/>
            <a:ext cx="8258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Hubert Freidl: </a:t>
            </a: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Fundador y CEO de Lyoness</a:t>
            </a:r>
          </a:p>
        </p:txBody>
      </p:sp>
      <p:pic>
        <p:nvPicPr>
          <p:cNvPr id="160772" name="Picture 2" descr="unbenann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938213"/>
            <a:ext cx="3678238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4" descr="http://www.airportal.at/itemacms/content/files/oesterrei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6563" y="2141538"/>
            <a:ext cx="428783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3" descr="flagg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7788" y="4548188"/>
            <a:ext cx="6318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88" name="87 Conector angular"/>
          <p:cNvCxnSpPr/>
          <p:nvPr/>
        </p:nvCxnSpPr>
        <p:spPr>
          <a:xfrm>
            <a:off x="1043608" y="4725144"/>
            <a:ext cx="6924625" cy="350937"/>
          </a:xfrm>
          <a:prstGeom prst="bentConnector3">
            <a:avLst>
              <a:gd name="adj1" fmla="val 18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V="1">
            <a:off x="7956376" y="1164977"/>
            <a:ext cx="11857" cy="392020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 de flecha"/>
          <p:cNvCxnSpPr/>
          <p:nvPr/>
        </p:nvCxnSpPr>
        <p:spPr>
          <a:xfrm flipH="1">
            <a:off x="4427984" y="1196752"/>
            <a:ext cx="3528392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611560" y="407707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1560" y="443711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58.200€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23528" y="530120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¿Dónde comprarías? 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88" name="87 Conector angular"/>
          <p:cNvCxnSpPr/>
          <p:nvPr/>
        </p:nvCxnSpPr>
        <p:spPr>
          <a:xfrm>
            <a:off x="1043608" y="4725144"/>
            <a:ext cx="6924625" cy="350937"/>
          </a:xfrm>
          <a:prstGeom prst="bentConnector3">
            <a:avLst>
              <a:gd name="adj1" fmla="val 18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V="1">
            <a:off x="7956376" y="1164977"/>
            <a:ext cx="11857" cy="392020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 de flecha"/>
          <p:cNvCxnSpPr/>
          <p:nvPr/>
        </p:nvCxnSpPr>
        <p:spPr>
          <a:xfrm flipH="1">
            <a:off x="4427984" y="1196752"/>
            <a:ext cx="3528392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104 Forma"/>
          <p:cNvCxnSpPr/>
          <p:nvPr/>
        </p:nvCxnSpPr>
        <p:spPr>
          <a:xfrm>
            <a:off x="1187624" y="4725144"/>
            <a:ext cx="3312368" cy="84708"/>
          </a:xfrm>
          <a:prstGeom prst="bentConnector3">
            <a:avLst>
              <a:gd name="adj1" fmla="val -66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108 Conector recto de flecha"/>
          <p:cNvCxnSpPr/>
          <p:nvPr/>
        </p:nvCxnSpPr>
        <p:spPr>
          <a:xfrm flipV="1">
            <a:off x="4499992" y="3573016"/>
            <a:ext cx="0" cy="122396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H="1">
            <a:off x="3995936" y="3573016"/>
            <a:ext cx="514350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>
            <a:off x="1259632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611560" y="407707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1560" y="443711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58.200€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23528" y="530120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¿Dónde comprarías? 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88" name="87 Conector angular"/>
          <p:cNvCxnSpPr/>
          <p:nvPr/>
        </p:nvCxnSpPr>
        <p:spPr>
          <a:xfrm>
            <a:off x="1043608" y="4725144"/>
            <a:ext cx="6924625" cy="350937"/>
          </a:xfrm>
          <a:prstGeom prst="bentConnector3">
            <a:avLst>
              <a:gd name="adj1" fmla="val 18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V="1">
            <a:off x="7956376" y="1164977"/>
            <a:ext cx="11857" cy="392020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 de flecha"/>
          <p:cNvCxnSpPr/>
          <p:nvPr/>
        </p:nvCxnSpPr>
        <p:spPr>
          <a:xfrm flipH="1">
            <a:off x="4427984" y="1196752"/>
            <a:ext cx="3528392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104 Forma"/>
          <p:cNvCxnSpPr/>
          <p:nvPr/>
        </p:nvCxnSpPr>
        <p:spPr>
          <a:xfrm>
            <a:off x="1187624" y="4725144"/>
            <a:ext cx="3312368" cy="84708"/>
          </a:xfrm>
          <a:prstGeom prst="bentConnector3">
            <a:avLst>
              <a:gd name="adj1" fmla="val -66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108 Conector recto de flecha"/>
          <p:cNvCxnSpPr/>
          <p:nvPr/>
        </p:nvCxnSpPr>
        <p:spPr>
          <a:xfrm flipV="1">
            <a:off x="4499992" y="3573016"/>
            <a:ext cx="0" cy="122396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H="1">
            <a:off x="3995936" y="3573016"/>
            <a:ext cx="514350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>
            <a:off x="1259632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611560" y="407707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1560" y="443711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58.200€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23528" y="530120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¿Dónde comprarías? </a:t>
            </a: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¿Quién se beneficia? ¿Quién gana dinero? 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00808"/>
            <a:ext cx="278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08720"/>
            <a:ext cx="40862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 sz="2800">
                <a:solidFill>
                  <a:srgbClr val="143876"/>
                </a:solidFill>
                <a:ea typeface="MS PGothic" pitchFamily="34" charset="-128"/>
              </a:rPr>
              <a:t>La distribución de los descuentos</a:t>
            </a:r>
          </a:p>
        </p:txBody>
      </p:sp>
      <p:sp>
        <p:nvSpPr>
          <p:cNvPr id="46112" name="Textfeld 27"/>
          <p:cNvSpPr txBox="1">
            <a:spLocks noChangeArrowheads="1"/>
          </p:cNvSpPr>
          <p:nvPr/>
        </p:nvSpPr>
        <p:spPr bwMode="auto">
          <a:xfrm>
            <a:off x="463799" y="908720"/>
            <a:ext cx="2001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  <a:ea typeface="MS PGothic" pitchFamily="34" charset="-128"/>
              </a:rPr>
              <a:t>Compra 1.000 €</a:t>
            </a:r>
          </a:p>
        </p:txBody>
      </p:sp>
      <p:grpSp>
        <p:nvGrpSpPr>
          <p:cNvPr id="2" name="Gruppieren 51"/>
          <p:cNvGrpSpPr>
            <a:grpSpLocks/>
          </p:cNvGrpSpPr>
          <p:nvPr/>
        </p:nvGrpSpPr>
        <p:grpSpPr bwMode="auto">
          <a:xfrm>
            <a:off x="611560" y="3140968"/>
            <a:ext cx="930275" cy="446088"/>
            <a:chOff x="3857620" y="4500570"/>
            <a:chExt cx="1571636" cy="695358"/>
          </a:xfrm>
        </p:grpSpPr>
        <p:pic>
          <p:nvPicPr>
            <p:cNvPr id="17482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83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20" name="Textfeld 49"/>
          <p:cNvSpPr txBox="1">
            <a:spLocks noChangeArrowheads="1"/>
          </p:cNvSpPr>
          <p:nvPr/>
        </p:nvSpPr>
        <p:spPr bwMode="auto">
          <a:xfrm>
            <a:off x="644898" y="3187006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99" name="98 Arco"/>
          <p:cNvSpPr/>
          <p:nvPr/>
        </p:nvSpPr>
        <p:spPr>
          <a:xfrm>
            <a:off x="2935660" y="2812356"/>
            <a:ext cx="450850" cy="1333500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0" name="99 Arco"/>
          <p:cNvSpPr/>
          <p:nvPr/>
        </p:nvSpPr>
        <p:spPr>
          <a:xfrm>
            <a:off x="3088060" y="2607568"/>
            <a:ext cx="450850" cy="1703388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1" name="100 Arco"/>
          <p:cNvSpPr/>
          <p:nvPr/>
        </p:nvSpPr>
        <p:spPr>
          <a:xfrm>
            <a:off x="3289673" y="2434531"/>
            <a:ext cx="450850" cy="2125662"/>
          </a:xfrm>
          <a:prstGeom prst="arc">
            <a:avLst>
              <a:gd name="adj1" fmla="val 16200006"/>
              <a:gd name="adj2" fmla="val 54691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02" name="101 Conector recto de flecha"/>
          <p:cNvCxnSpPr/>
          <p:nvPr/>
        </p:nvCxnSpPr>
        <p:spPr>
          <a:xfrm flipV="1">
            <a:off x="1552948" y="2955231"/>
            <a:ext cx="333375" cy="18573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1541835" y="3537843"/>
            <a:ext cx="344488" cy="344488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38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5060" y="2791718"/>
            <a:ext cx="9286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3" name="Textfeld 133"/>
          <p:cNvSpPr txBox="1">
            <a:spLocks noChangeArrowheads="1"/>
          </p:cNvSpPr>
          <p:nvPr/>
        </p:nvSpPr>
        <p:spPr bwMode="auto">
          <a:xfrm>
            <a:off x="1945060" y="2864743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44" name="Textfeld 134"/>
          <p:cNvSpPr txBox="1">
            <a:spLocks noChangeArrowheads="1"/>
          </p:cNvSpPr>
          <p:nvPr/>
        </p:nvSpPr>
        <p:spPr bwMode="auto">
          <a:xfrm>
            <a:off x="2235573" y="2791718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2200" dirty="0">
                <a:solidFill>
                  <a:schemeClr val="bg1"/>
                </a:solidFill>
                <a:ea typeface="MS PGothic" pitchFamily="34" charset="-128"/>
              </a:rPr>
              <a:t>50</a:t>
            </a:r>
          </a:p>
        </p:txBody>
      </p:sp>
      <p:grpSp>
        <p:nvGrpSpPr>
          <p:cNvPr id="3" name="Gruppieren 51"/>
          <p:cNvGrpSpPr>
            <a:grpSpLocks/>
          </p:cNvGrpSpPr>
          <p:nvPr/>
        </p:nvGrpSpPr>
        <p:grpSpPr bwMode="auto">
          <a:xfrm>
            <a:off x="1945060" y="3644206"/>
            <a:ext cx="928688" cy="446087"/>
            <a:chOff x="3857620" y="4500570"/>
            <a:chExt cx="1571636" cy="695358"/>
          </a:xfrm>
        </p:grpSpPr>
        <p:pic>
          <p:nvPicPr>
            <p:cNvPr id="17474" name="Picture 4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4500570"/>
              <a:ext cx="1571636" cy="61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5" name="Textfeld 50"/>
            <p:cNvSpPr txBox="1">
              <a:spLocks noChangeArrowheads="1"/>
            </p:cNvSpPr>
            <p:nvPr/>
          </p:nvSpPr>
          <p:spPr bwMode="auto">
            <a:xfrm>
              <a:off x="4414837" y="4525153"/>
              <a:ext cx="1014419" cy="67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2200" dirty="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sp>
        <p:nvSpPr>
          <p:cNvPr id="17446" name="Textfeld 49"/>
          <p:cNvSpPr txBox="1">
            <a:spLocks noChangeArrowheads="1"/>
          </p:cNvSpPr>
          <p:nvPr/>
        </p:nvSpPr>
        <p:spPr bwMode="auto">
          <a:xfrm>
            <a:off x="1978398" y="3690243"/>
            <a:ext cx="90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21543" name="Text Box 22"/>
          <p:cNvSpPr txBox="1">
            <a:spLocks noChangeArrowheads="1"/>
          </p:cNvSpPr>
          <p:nvPr/>
        </p:nvSpPr>
        <p:spPr bwMode="auto">
          <a:xfrm>
            <a:off x="644898" y="3577531"/>
            <a:ext cx="89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META </a:t>
            </a:r>
          </a:p>
          <a:p>
            <a:pPr algn="ctr"/>
            <a:r>
              <a:rPr lang="es-ES" sz="1200" b="1" dirty="0">
                <a:solidFill>
                  <a:schemeClr val="bg2"/>
                </a:solidFill>
                <a:ea typeface="MS PGothic" pitchFamily="34" charset="-128"/>
              </a:rPr>
              <a:t>582 € </a:t>
            </a:r>
          </a:p>
        </p:txBody>
      </p:sp>
      <p:pic>
        <p:nvPicPr>
          <p:cNvPr id="5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3305770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Textfeld 134"/>
          <p:cNvSpPr txBox="1">
            <a:spLocks noChangeArrowheads="1"/>
          </p:cNvSpPr>
          <p:nvPr/>
        </p:nvSpPr>
        <p:spPr bwMode="auto">
          <a:xfrm>
            <a:off x="7463457" y="33311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0" name="Textfeld 133"/>
          <p:cNvSpPr txBox="1">
            <a:spLocks noChangeArrowheads="1"/>
          </p:cNvSpPr>
          <p:nvPr/>
        </p:nvSpPr>
        <p:spPr bwMode="auto">
          <a:xfrm>
            <a:off x="7372970" y="3369270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grpSp>
        <p:nvGrpSpPr>
          <p:cNvPr id="4" name="Gruppieren 76"/>
          <p:cNvGrpSpPr>
            <a:grpSpLocks/>
          </p:cNvGrpSpPr>
          <p:nvPr/>
        </p:nvGrpSpPr>
        <p:grpSpPr bwMode="auto">
          <a:xfrm>
            <a:off x="7866682" y="3848695"/>
            <a:ext cx="577850" cy="377825"/>
            <a:chOff x="2571736" y="4786322"/>
            <a:chExt cx="1143008" cy="450609"/>
          </a:xfrm>
        </p:grpSpPr>
        <p:pic>
          <p:nvPicPr>
            <p:cNvPr id="17471" name="Picture 3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1736" y="4786322"/>
              <a:ext cx="1143008" cy="45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72" name="Textfeld 78"/>
            <p:cNvSpPr txBox="1">
              <a:spLocks noChangeArrowheads="1"/>
            </p:cNvSpPr>
            <p:nvPr/>
          </p:nvSpPr>
          <p:spPr bwMode="auto">
            <a:xfrm>
              <a:off x="2678892" y="4855499"/>
              <a:ext cx="785818" cy="34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sz="1300">
                  <a:solidFill>
                    <a:schemeClr val="bg1"/>
                  </a:solidFill>
                  <a:ea typeface="MS PGothic" pitchFamily="34" charset="-128"/>
                </a:rPr>
                <a:t> €</a:t>
              </a:r>
            </a:p>
          </p:txBody>
        </p:sp>
        <p:sp>
          <p:nvSpPr>
            <p:cNvPr id="17473" name="Textfeld 79"/>
            <p:cNvSpPr txBox="1">
              <a:spLocks noChangeArrowheads="1"/>
            </p:cNvSpPr>
            <p:nvPr/>
          </p:nvSpPr>
          <p:spPr bwMode="auto">
            <a:xfrm>
              <a:off x="2829820" y="4890519"/>
              <a:ext cx="884924" cy="33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de-AT" sz="1200">
                  <a:solidFill>
                    <a:schemeClr val="bg1"/>
                  </a:solidFill>
                  <a:ea typeface="MS PGothic" pitchFamily="34" charset="-128"/>
                </a:rPr>
                <a:t>50</a:t>
              </a:r>
            </a:p>
          </p:txBody>
        </p:sp>
      </p:grpSp>
      <p:pic>
        <p:nvPicPr>
          <p:cNvPr id="61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2970" y="233739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232" y="2154833"/>
            <a:ext cx="623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9082" y="1742083"/>
            <a:ext cx="623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645" y="3905845"/>
            <a:ext cx="623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6" name="Textfeld 134"/>
          <p:cNvSpPr txBox="1">
            <a:spLocks noChangeArrowheads="1"/>
          </p:cNvSpPr>
          <p:nvPr/>
        </p:nvSpPr>
        <p:spPr bwMode="auto">
          <a:xfrm>
            <a:off x="7460282" y="233739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57" name="Textfeld 133"/>
          <p:cNvSpPr txBox="1">
            <a:spLocks noChangeArrowheads="1"/>
          </p:cNvSpPr>
          <p:nvPr/>
        </p:nvSpPr>
        <p:spPr bwMode="auto">
          <a:xfrm>
            <a:off x="7369795" y="2375495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8" name="Textfeld 133"/>
          <p:cNvSpPr txBox="1">
            <a:spLocks noChangeArrowheads="1"/>
          </p:cNvSpPr>
          <p:nvPr/>
        </p:nvSpPr>
        <p:spPr bwMode="auto">
          <a:xfrm>
            <a:off x="6749082" y="1811933"/>
            <a:ext cx="49371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59" name="Textfeld 133"/>
          <p:cNvSpPr txBox="1">
            <a:spLocks noChangeArrowheads="1"/>
          </p:cNvSpPr>
          <p:nvPr/>
        </p:nvSpPr>
        <p:spPr bwMode="auto">
          <a:xfrm>
            <a:off x="5028232" y="2191345"/>
            <a:ext cx="493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0" name="Textfeld 133"/>
          <p:cNvSpPr txBox="1">
            <a:spLocks noChangeArrowheads="1"/>
          </p:cNvSpPr>
          <p:nvPr/>
        </p:nvSpPr>
        <p:spPr bwMode="auto">
          <a:xfrm>
            <a:off x="5661645" y="3977283"/>
            <a:ext cx="4937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1300">
                <a:solidFill>
                  <a:schemeClr val="bg1"/>
                </a:solidFill>
                <a:ea typeface="MS PGothic" pitchFamily="34" charset="-128"/>
              </a:rPr>
              <a:t>€</a:t>
            </a:r>
          </a:p>
        </p:txBody>
      </p:sp>
      <p:sp>
        <p:nvSpPr>
          <p:cNvPr id="17461" name="Textfeld 134"/>
          <p:cNvSpPr txBox="1">
            <a:spLocks noChangeArrowheads="1"/>
          </p:cNvSpPr>
          <p:nvPr/>
        </p:nvSpPr>
        <p:spPr bwMode="auto">
          <a:xfrm>
            <a:off x="6839570" y="176907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2" name="Textfeld 134"/>
          <p:cNvSpPr txBox="1">
            <a:spLocks noChangeArrowheads="1"/>
          </p:cNvSpPr>
          <p:nvPr/>
        </p:nvSpPr>
        <p:spPr bwMode="auto">
          <a:xfrm>
            <a:off x="5123482" y="219134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 dirty="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7463" name="Textfeld 134"/>
          <p:cNvSpPr txBox="1">
            <a:spLocks noChangeArrowheads="1"/>
          </p:cNvSpPr>
          <p:nvPr/>
        </p:nvSpPr>
        <p:spPr bwMode="auto">
          <a:xfrm>
            <a:off x="5752132" y="3958233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AT" sz="1400">
                <a:solidFill>
                  <a:schemeClr val="bg1"/>
                </a:solidFill>
                <a:ea typeface="MS PGothic" pitchFamily="34" charset="-128"/>
              </a:rPr>
              <a:t>50</a:t>
            </a:r>
            <a:endParaRPr lang="de-AT" sz="1200">
              <a:solidFill>
                <a:schemeClr val="bg1"/>
              </a:solidFill>
              <a:ea typeface="MS PGothic" pitchFamily="34" charset="-128"/>
            </a:endParaRPr>
          </a:p>
        </p:txBody>
      </p:sp>
      <p:cxnSp>
        <p:nvCxnSpPr>
          <p:cNvPr id="88" name="87 Conector angular"/>
          <p:cNvCxnSpPr/>
          <p:nvPr/>
        </p:nvCxnSpPr>
        <p:spPr>
          <a:xfrm>
            <a:off x="1043608" y="4725144"/>
            <a:ext cx="6924625" cy="350937"/>
          </a:xfrm>
          <a:prstGeom prst="bentConnector3">
            <a:avLst>
              <a:gd name="adj1" fmla="val 18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 de flecha"/>
          <p:cNvCxnSpPr/>
          <p:nvPr/>
        </p:nvCxnSpPr>
        <p:spPr>
          <a:xfrm flipV="1">
            <a:off x="7956376" y="1164977"/>
            <a:ext cx="11857" cy="3920207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 de flecha"/>
          <p:cNvCxnSpPr/>
          <p:nvPr/>
        </p:nvCxnSpPr>
        <p:spPr>
          <a:xfrm flipH="1">
            <a:off x="4427984" y="1196752"/>
            <a:ext cx="3528392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1043608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104 Forma"/>
          <p:cNvCxnSpPr/>
          <p:nvPr/>
        </p:nvCxnSpPr>
        <p:spPr>
          <a:xfrm>
            <a:off x="1187624" y="4725144"/>
            <a:ext cx="3312368" cy="84708"/>
          </a:xfrm>
          <a:prstGeom prst="bentConnector3">
            <a:avLst>
              <a:gd name="adj1" fmla="val -669"/>
            </a:avLst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108 Conector recto de flecha"/>
          <p:cNvCxnSpPr/>
          <p:nvPr/>
        </p:nvCxnSpPr>
        <p:spPr>
          <a:xfrm flipV="1">
            <a:off x="4499992" y="3573016"/>
            <a:ext cx="0" cy="1223962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H="1">
            <a:off x="3995936" y="3573016"/>
            <a:ext cx="514350" cy="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>
            <a:off x="1259632" y="2276872"/>
            <a:ext cx="0" cy="720080"/>
          </a:xfrm>
          <a:prstGeom prst="straightConnector1">
            <a:avLst/>
          </a:prstGeom>
          <a:ln>
            <a:solidFill>
              <a:srgbClr val="AC8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611560" y="407707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 5.820€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1560" y="4437112"/>
            <a:ext cx="896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ea typeface="MS PGothic" pitchFamily="34" charset="-128"/>
              </a:rPr>
              <a:t>58.200€ </a:t>
            </a:r>
            <a:endParaRPr lang="es-ES" sz="1200" b="1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23528" y="5103674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F5E0B"/>
                </a:solidFill>
              </a:rPr>
              <a:t>¿Qué haces tú con ese dinero? ¿En que te lo gastarías?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¿Dónde comprarías? </a:t>
            </a: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¿Quién se beneficia? ¿Quién gana dinero? </a:t>
            </a:r>
          </a:p>
          <a:p>
            <a:pPr lvl="0"/>
            <a:r>
              <a:rPr lang="es-ES_tradnl" b="1" dirty="0" smtClean="0">
                <a:solidFill>
                  <a:srgbClr val="7F5E0B"/>
                </a:solidFill>
              </a:rPr>
              <a:t>¿Crees que con el resto de las rebajas de miles de personas se puede hacer un negocio interesante?  </a:t>
            </a:r>
          </a:p>
          <a:p>
            <a:r>
              <a:rPr lang="es-ES_tradnl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1"/>
          <p:cNvSpPr txBox="1">
            <a:spLocks noChangeArrowheads="1"/>
          </p:cNvSpPr>
          <p:nvPr/>
        </p:nvSpPr>
        <p:spPr bwMode="auto">
          <a:xfrm>
            <a:off x="3159125" y="3811588"/>
            <a:ext cx="12049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 b="1">
                <a:solidFill>
                  <a:srgbClr val="004D80"/>
                </a:solidFill>
                <a:ea typeface="MS PGothic" pitchFamily="34" charset="-128"/>
              </a:rPr>
              <a:t>Recomendación</a:t>
            </a:r>
          </a:p>
        </p:txBody>
      </p:sp>
      <p:sp>
        <p:nvSpPr>
          <p:cNvPr id="168963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es-ES" sz="2800">
                <a:solidFill>
                  <a:srgbClr val="004D80"/>
                </a:solidFill>
                <a:ea typeface="MS PGothic" pitchFamily="34" charset="-128"/>
              </a:rPr>
              <a:t>LYONESS - Sus posibilidades</a:t>
            </a:r>
          </a:p>
        </p:txBody>
      </p:sp>
      <p:grpSp>
        <p:nvGrpSpPr>
          <p:cNvPr id="2" name="Gruppierung 17"/>
          <p:cNvGrpSpPr>
            <a:grpSpLocks/>
          </p:cNvGrpSpPr>
          <p:nvPr/>
        </p:nvGrpSpPr>
        <p:grpSpPr bwMode="auto">
          <a:xfrm>
            <a:off x="419100" y="2863850"/>
            <a:ext cx="9636125" cy="1570038"/>
            <a:chOff x="419100" y="2863888"/>
            <a:chExt cx="9636125" cy="1569116"/>
          </a:xfrm>
        </p:grpSpPr>
        <p:pic>
          <p:nvPicPr>
            <p:cNvPr id="168975" name="Bild 27" descr="110107_Grafik_Empfehlung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40100" y="3044825"/>
              <a:ext cx="935038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76" name="Textfeld 29"/>
            <p:cNvSpPr txBox="1">
              <a:spLocks noChangeArrowheads="1"/>
            </p:cNvSpPr>
            <p:nvPr/>
          </p:nvSpPr>
          <p:spPr bwMode="auto">
            <a:xfrm>
              <a:off x="1992313" y="2973388"/>
              <a:ext cx="569912" cy="1310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8000">
                  <a:solidFill>
                    <a:srgbClr val="143876"/>
                  </a:solidFill>
                  <a:ea typeface="MS PGothic" pitchFamily="34" charset="-128"/>
                </a:rPr>
                <a:t>+</a:t>
              </a:r>
            </a:p>
          </p:txBody>
        </p:sp>
        <p:sp>
          <p:nvSpPr>
            <p:cNvPr id="168977" name="Rectangle 2"/>
            <p:cNvSpPr>
              <a:spLocks noChangeArrowheads="1"/>
            </p:cNvSpPr>
            <p:nvPr/>
          </p:nvSpPr>
          <p:spPr bwMode="auto">
            <a:xfrm>
              <a:off x="5067300" y="2863888"/>
              <a:ext cx="4987925" cy="156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>
                  <a:solidFill>
                    <a:srgbClr val="AC8712"/>
                  </a:solidFill>
                  <a:ea typeface="MS PGothic" pitchFamily="34" charset="-128"/>
                </a:rPr>
                <a:t>Comprar y</a:t>
              </a:r>
            </a:p>
            <a:p>
              <a:pPr eaLnBrk="0" hangingPunct="0"/>
              <a:r>
                <a:rPr lang="es-ES" sz="2400">
                  <a:solidFill>
                    <a:srgbClr val="AC8712"/>
                  </a:solidFill>
                  <a:ea typeface="MS PGothic" pitchFamily="34" charset="-128"/>
                </a:rPr>
                <a:t>recomendar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Ingreso adicional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LYONESS</a:t>
              </a:r>
            </a:p>
          </p:txBody>
        </p:sp>
        <p:sp>
          <p:nvSpPr>
            <p:cNvPr id="196626" name="Oval 55"/>
            <p:cNvSpPr>
              <a:spLocks noChangeArrowheads="1"/>
            </p:cNvSpPr>
            <p:nvPr/>
          </p:nvSpPr>
          <p:spPr bwMode="auto">
            <a:xfrm>
              <a:off x="3122613" y="3036824"/>
              <a:ext cx="1295400" cy="1294639"/>
            </a:xfrm>
            <a:prstGeom prst="ellipse">
              <a:avLst/>
            </a:prstGeom>
            <a:noFill/>
            <a:ln w="28575">
              <a:solidFill>
                <a:srgbClr val="004D8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de-DE" sz="2400">
                <a:solidFill>
                  <a:srgbClr val="9886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6627" name="Bild 57" descr="Tasch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100" y="3098700"/>
              <a:ext cx="1244600" cy="12438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/>
          </p:spPr>
        </p:pic>
      </p:grpSp>
      <p:grpSp>
        <p:nvGrpSpPr>
          <p:cNvPr id="3" name="Gruppierung 16"/>
          <p:cNvGrpSpPr>
            <a:grpSpLocks/>
          </p:cNvGrpSpPr>
          <p:nvPr/>
        </p:nvGrpSpPr>
        <p:grpSpPr bwMode="auto">
          <a:xfrm>
            <a:off x="419100" y="1417638"/>
            <a:ext cx="8480425" cy="1271587"/>
            <a:chOff x="419100" y="1417637"/>
            <a:chExt cx="8480425" cy="1271588"/>
          </a:xfrm>
        </p:grpSpPr>
        <p:sp>
          <p:nvSpPr>
            <p:cNvPr id="168973" name="Rectangle 2"/>
            <p:cNvSpPr>
              <a:spLocks noChangeArrowheads="1"/>
            </p:cNvSpPr>
            <p:nvPr/>
          </p:nvSpPr>
          <p:spPr bwMode="auto">
            <a:xfrm>
              <a:off x="5053013" y="1417637"/>
              <a:ext cx="3846512" cy="12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>
                  <a:solidFill>
                    <a:srgbClr val="AC8712"/>
                  </a:solidFill>
                  <a:ea typeface="MS PGothic" pitchFamily="34" charset="-128"/>
                </a:rPr>
                <a:t>Comprar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Con reembolso de dinero </a:t>
              </a:r>
              <a:b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</a:br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en cada compra</a:t>
              </a:r>
            </a:p>
          </p:txBody>
        </p:sp>
        <p:pic>
          <p:nvPicPr>
            <p:cNvPr id="196622" name="Bild 58" descr="Tasch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100" y="1444624"/>
              <a:ext cx="1244600" cy="12446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/>
          </p:spPr>
        </p:pic>
      </p:grpSp>
      <p:grpSp>
        <p:nvGrpSpPr>
          <p:cNvPr id="4" name="Gruppierung 18"/>
          <p:cNvGrpSpPr>
            <a:grpSpLocks/>
          </p:cNvGrpSpPr>
          <p:nvPr/>
        </p:nvGrpSpPr>
        <p:grpSpPr bwMode="auto">
          <a:xfrm>
            <a:off x="419100" y="4711700"/>
            <a:ext cx="10782300" cy="1570038"/>
            <a:chOff x="419100" y="4711736"/>
            <a:chExt cx="10782300" cy="1568742"/>
          </a:xfrm>
        </p:grpSpPr>
        <p:sp>
          <p:nvSpPr>
            <p:cNvPr id="168967" name="Oval 6"/>
            <p:cNvSpPr>
              <a:spLocks noChangeArrowheads="1"/>
            </p:cNvSpPr>
            <p:nvPr/>
          </p:nvSpPr>
          <p:spPr bwMode="auto">
            <a:xfrm>
              <a:off x="3154363" y="4876800"/>
              <a:ext cx="1281112" cy="129540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AC87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988600"/>
                </a:solidFill>
                <a:ea typeface="MS PGothic" pitchFamily="34" charset="-128"/>
              </a:endParaRPr>
            </a:p>
          </p:txBody>
        </p:sp>
        <p:pic>
          <p:nvPicPr>
            <p:cNvPr id="168968" name="Picture 49" descr="mann_frau_gold_busines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8388" y="5092700"/>
              <a:ext cx="365125" cy="52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69" name="Rectangle 7"/>
            <p:cNvSpPr>
              <a:spLocks noChangeArrowheads="1"/>
            </p:cNvSpPr>
            <p:nvPr/>
          </p:nvSpPr>
          <p:spPr bwMode="auto">
            <a:xfrm>
              <a:off x="3198813" y="5594487"/>
              <a:ext cx="1152525" cy="46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algn="ctr" eaLnBrk="0" hangingPunct="0"/>
              <a:r>
                <a:rPr lang="de-DE" sz="1200" b="1">
                  <a:solidFill>
                    <a:srgbClr val="AC8712"/>
                  </a:solidFill>
                  <a:ea typeface="MS PGothic" pitchFamily="34" charset="-128"/>
                </a:rPr>
                <a:t>Equipo  </a:t>
              </a:r>
              <a:br>
                <a:rPr lang="de-DE" sz="1200" b="1">
                  <a:solidFill>
                    <a:srgbClr val="AC8712"/>
                  </a:solidFill>
                  <a:ea typeface="MS PGothic" pitchFamily="34" charset="-128"/>
                </a:rPr>
              </a:br>
              <a:r>
                <a:rPr lang="de-DE" sz="1200" b="1">
                  <a:solidFill>
                    <a:srgbClr val="AC8712"/>
                  </a:solidFill>
                  <a:ea typeface="MS PGothic" pitchFamily="34" charset="-128"/>
                </a:rPr>
                <a:t>de negocio</a:t>
              </a:r>
            </a:p>
          </p:txBody>
        </p:sp>
        <p:sp>
          <p:nvSpPr>
            <p:cNvPr id="168970" name="Rectangle 2"/>
            <p:cNvSpPr>
              <a:spLocks noChangeArrowheads="1"/>
            </p:cNvSpPr>
            <p:nvPr/>
          </p:nvSpPr>
          <p:spPr bwMode="auto">
            <a:xfrm>
              <a:off x="5067300" y="4711736"/>
              <a:ext cx="6134100" cy="156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>
                  <a:solidFill>
                    <a:srgbClr val="AC8712"/>
                  </a:solidFill>
                  <a:ea typeface="MS PGothic" pitchFamily="34" charset="-128"/>
                </a:rPr>
                <a:t>Comprar y</a:t>
              </a:r>
            </a:p>
            <a:p>
              <a:pPr eaLnBrk="0" hangingPunct="0"/>
              <a:r>
                <a:rPr lang="es-ES" sz="2400">
                  <a:solidFill>
                    <a:srgbClr val="AC8712"/>
                  </a:solidFill>
                  <a:ea typeface="MS PGothic" pitchFamily="34" charset="-128"/>
                </a:rPr>
                <a:t>crear un negocio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Aprovechar las máximas</a:t>
              </a:r>
              <a:b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</a:br>
              <a:r>
                <a:rPr lang="es-ES" sz="2400">
                  <a:solidFill>
                    <a:srgbClr val="143876"/>
                  </a:solidFill>
                  <a:ea typeface="MS PGothic" pitchFamily="34" charset="-128"/>
                </a:rPr>
                <a:t>posibilidades</a:t>
              </a:r>
            </a:p>
          </p:txBody>
        </p:sp>
        <p:sp>
          <p:nvSpPr>
            <p:cNvPr id="168971" name="Textfeld 29"/>
            <p:cNvSpPr txBox="1">
              <a:spLocks noChangeArrowheads="1"/>
            </p:cNvSpPr>
            <p:nvPr/>
          </p:nvSpPr>
          <p:spPr bwMode="auto">
            <a:xfrm>
              <a:off x="1992313" y="4821235"/>
              <a:ext cx="569912" cy="1310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8000">
                  <a:solidFill>
                    <a:srgbClr val="143876"/>
                  </a:solidFill>
                  <a:ea typeface="MS PGothic" pitchFamily="34" charset="-128"/>
                </a:rPr>
                <a:t>+</a:t>
              </a:r>
            </a:p>
          </p:txBody>
        </p:sp>
        <p:pic>
          <p:nvPicPr>
            <p:cNvPr id="196620" name="Bild 59" descr="Tasch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100" y="4813252"/>
              <a:ext cx="1244600" cy="12435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Grafik 7" descr="logo3d v2 4se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36550"/>
            <a:ext cx="590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LYONESS </a:t>
            </a:r>
            <a:r>
              <a:rPr lang="es-ES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–</a:t>
            </a:r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de-DE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Su oportunidad</a:t>
            </a:r>
            <a:endParaRPr lang="it-IT" sz="2800">
              <a:solidFill>
                <a:srgbClr val="143876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2" name="Gruppierung 16"/>
          <p:cNvGrpSpPr>
            <a:grpSpLocks/>
          </p:cNvGrpSpPr>
          <p:nvPr/>
        </p:nvGrpSpPr>
        <p:grpSpPr bwMode="auto">
          <a:xfrm>
            <a:off x="419100" y="1444625"/>
            <a:ext cx="8480425" cy="1244600"/>
            <a:chOff x="419100" y="1444625"/>
            <a:chExt cx="8480425" cy="1244600"/>
          </a:xfrm>
        </p:grpSpPr>
        <p:sp>
          <p:nvSpPr>
            <p:cNvPr id="164868" name="Rectangle 2"/>
            <p:cNvSpPr>
              <a:spLocks noChangeArrowheads="1"/>
            </p:cNvSpPr>
            <p:nvPr/>
          </p:nvSpPr>
          <p:spPr bwMode="auto">
            <a:xfrm>
              <a:off x="5053013" y="1958778"/>
              <a:ext cx="38465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de-DE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Compras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Reembolso con cada compra</a:t>
              </a:r>
            </a:p>
          </p:txBody>
        </p:sp>
        <p:pic>
          <p:nvPicPr>
            <p:cNvPr id="10" name="Bild 58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444625"/>
              <a:ext cx="1244600" cy="12446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96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Grafik 7" descr="logo3d v2 4se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36550"/>
            <a:ext cx="590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LYONESS </a:t>
            </a:r>
            <a:r>
              <a:rPr lang="es-ES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–</a:t>
            </a:r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de-DE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Su oportunidad</a:t>
            </a:r>
            <a:endParaRPr lang="it-IT" sz="2800">
              <a:solidFill>
                <a:srgbClr val="143876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2" name="Gruppierung 16"/>
          <p:cNvGrpSpPr>
            <a:grpSpLocks/>
          </p:cNvGrpSpPr>
          <p:nvPr/>
        </p:nvGrpSpPr>
        <p:grpSpPr bwMode="auto">
          <a:xfrm>
            <a:off x="419100" y="1444625"/>
            <a:ext cx="8480425" cy="1244600"/>
            <a:chOff x="419100" y="1444625"/>
            <a:chExt cx="8480425" cy="1244600"/>
          </a:xfrm>
        </p:grpSpPr>
        <p:sp>
          <p:nvSpPr>
            <p:cNvPr id="164868" name="Rectangle 2"/>
            <p:cNvSpPr>
              <a:spLocks noChangeArrowheads="1"/>
            </p:cNvSpPr>
            <p:nvPr/>
          </p:nvSpPr>
          <p:spPr bwMode="auto">
            <a:xfrm>
              <a:off x="5053013" y="1958778"/>
              <a:ext cx="38465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de-DE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Compras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Reembolso con cada compra</a:t>
              </a:r>
            </a:p>
          </p:txBody>
        </p:sp>
        <p:pic>
          <p:nvPicPr>
            <p:cNvPr id="10" name="Bild 58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444625"/>
              <a:ext cx="1244600" cy="12446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ieren 1"/>
          <p:cNvGrpSpPr>
            <a:grpSpLocks/>
          </p:cNvGrpSpPr>
          <p:nvPr/>
        </p:nvGrpSpPr>
        <p:grpSpPr bwMode="auto">
          <a:xfrm>
            <a:off x="3492500" y="3814763"/>
            <a:ext cx="1689100" cy="596900"/>
            <a:chOff x="3203848" y="4102691"/>
            <a:chExt cx="1689650" cy="596702"/>
          </a:xfrm>
        </p:grpSpPr>
        <p:sp>
          <p:nvSpPr>
            <p:cNvPr id="8" name="Text Box 49"/>
            <p:cNvSpPr txBox="1">
              <a:spLocks noChangeArrowheads="1"/>
            </p:cNvSpPr>
            <p:nvPr/>
          </p:nvSpPr>
          <p:spPr bwMode="auto">
            <a:xfrm>
              <a:off x="3268437" y="4102691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8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9" name="Textfeld 7"/>
            <p:cNvSpPr txBox="1">
              <a:spLocks noChangeArrowheads="1"/>
            </p:cNvSpPr>
            <p:nvPr/>
          </p:nvSpPr>
          <p:spPr bwMode="auto">
            <a:xfrm>
              <a:off x="3203848" y="4391616"/>
              <a:ext cx="16896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60 - 240</a:t>
              </a:r>
              <a:r>
                <a:rPr lang="bg-BG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anuales</a:t>
              </a:r>
              <a:endParaRPr lang="bg-BG" sz="14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11" name="Gruppieren 3"/>
          <p:cNvGrpSpPr>
            <a:grpSpLocks/>
          </p:cNvGrpSpPr>
          <p:nvPr/>
        </p:nvGrpSpPr>
        <p:grpSpPr bwMode="auto">
          <a:xfrm>
            <a:off x="4802188" y="3436938"/>
            <a:ext cx="922337" cy="639762"/>
            <a:chOff x="2666207" y="5517233"/>
            <a:chExt cx="922833" cy="63908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207" y="55172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607" y="56696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007" y="58220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407" y="59744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6" descr="mann_frau_blau_gehe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349500"/>
            <a:ext cx="10255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6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LYONESS </a:t>
            </a:r>
            <a:r>
              <a:rPr lang="es-ES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–</a:t>
            </a:r>
            <a:r>
              <a:rPr lang="it-I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 </a:t>
            </a:r>
            <a:r>
              <a:rPr lang="de-DE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Su oportunidad</a:t>
            </a:r>
            <a:endParaRPr lang="it-IT" sz="2800">
              <a:solidFill>
                <a:srgbClr val="143876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2" name="Gruppierung 17"/>
          <p:cNvGrpSpPr>
            <a:grpSpLocks/>
          </p:cNvGrpSpPr>
          <p:nvPr/>
        </p:nvGrpSpPr>
        <p:grpSpPr bwMode="auto">
          <a:xfrm>
            <a:off x="419100" y="2973388"/>
            <a:ext cx="9636125" cy="1443037"/>
            <a:chOff x="419100" y="2973388"/>
            <a:chExt cx="9636125" cy="1442537"/>
          </a:xfrm>
        </p:grpSpPr>
        <p:sp>
          <p:nvSpPr>
            <p:cNvPr id="166918" name="Textfeld 29"/>
            <p:cNvSpPr txBox="1">
              <a:spLocks noChangeArrowheads="1"/>
            </p:cNvSpPr>
            <p:nvPr/>
          </p:nvSpPr>
          <p:spPr bwMode="auto">
            <a:xfrm>
              <a:off x="1992313" y="2973388"/>
              <a:ext cx="569912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8000">
                  <a:solidFill>
                    <a:srgbClr val="004877"/>
                  </a:solidFill>
                  <a:latin typeface="Arial Unicode MS" charset="0"/>
                  <a:cs typeface="Arial Unicode MS" charset="0"/>
                </a:rPr>
                <a:t>+</a:t>
              </a:r>
            </a:p>
          </p:txBody>
        </p:sp>
        <p:sp>
          <p:nvSpPr>
            <p:cNvPr id="166919" name="Rectangle 2"/>
            <p:cNvSpPr>
              <a:spLocks noChangeArrowheads="1"/>
            </p:cNvSpPr>
            <p:nvPr/>
          </p:nvSpPr>
          <p:spPr bwMode="auto">
            <a:xfrm>
              <a:off x="5067300" y="3492915"/>
              <a:ext cx="4987925" cy="92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de-DE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Comprar &amp; Recomendar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LYONESS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Ingresos adicionales</a:t>
              </a:r>
            </a:p>
          </p:txBody>
        </p:sp>
        <p:sp>
          <p:nvSpPr>
            <p:cNvPr id="166920" name="Rectangle 7"/>
            <p:cNvSpPr>
              <a:spLocks noChangeArrowheads="1"/>
            </p:cNvSpPr>
            <p:nvPr/>
          </p:nvSpPr>
          <p:spPr bwMode="auto">
            <a:xfrm>
              <a:off x="2915816" y="3850292"/>
              <a:ext cx="1656184" cy="24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algn="ctr" eaLnBrk="0" hangingPunct="0"/>
              <a:r>
                <a:rPr lang="de-DE" sz="1000" b="1">
                  <a:solidFill>
                    <a:srgbClr val="004D80"/>
                  </a:solidFill>
                  <a:latin typeface="Arial Unicode MS" charset="0"/>
                  <a:cs typeface="Arial Unicode MS" charset="0"/>
                </a:rPr>
                <a:t>Recomendación</a:t>
              </a:r>
            </a:p>
          </p:txBody>
        </p:sp>
        <p:sp>
          <p:nvSpPr>
            <p:cNvPr id="19" name="Oval 55"/>
            <p:cNvSpPr>
              <a:spLocks noChangeArrowheads="1"/>
            </p:cNvSpPr>
            <p:nvPr/>
          </p:nvSpPr>
          <p:spPr bwMode="auto">
            <a:xfrm>
              <a:off x="3122613" y="3036866"/>
              <a:ext cx="1295400" cy="1294951"/>
            </a:xfrm>
            <a:prstGeom prst="ellipse">
              <a:avLst/>
            </a:prstGeom>
            <a:noFill/>
            <a:ln w="28575">
              <a:solidFill>
                <a:srgbClr val="004D8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  <a:latin typeface="Arial" pitchFamily="34" charset="0"/>
                <a:ea typeface="Arial Unicode MS" charset="0"/>
                <a:cs typeface="Arial Unicode MS" charset="0"/>
              </a:endParaRPr>
            </a:p>
          </p:txBody>
        </p:sp>
        <p:pic>
          <p:nvPicPr>
            <p:cNvPr id="166922" name="Bild 27" descr="110107_Grafik_Empfehlu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100" y="3044825"/>
              <a:ext cx="935038" cy="93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Bild 57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3098757"/>
              <a:ext cx="1244600" cy="12441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ung 16"/>
          <p:cNvGrpSpPr>
            <a:grpSpLocks/>
          </p:cNvGrpSpPr>
          <p:nvPr/>
        </p:nvGrpSpPr>
        <p:grpSpPr bwMode="auto">
          <a:xfrm>
            <a:off x="419100" y="1444625"/>
            <a:ext cx="8480425" cy="1244600"/>
            <a:chOff x="419100" y="1444625"/>
            <a:chExt cx="8480425" cy="1244600"/>
          </a:xfrm>
        </p:grpSpPr>
        <p:sp>
          <p:nvSpPr>
            <p:cNvPr id="166916" name="Rectangle 2"/>
            <p:cNvSpPr>
              <a:spLocks noChangeArrowheads="1"/>
            </p:cNvSpPr>
            <p:nvPr/>
          </p:nvSpPr>
          <p:spPr bwMode="auto">
            <a:xfrm>
              <a:off x="5053013" y="1681779"/>
              <a:ext cx="384651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de-DE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Comprar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Reembolso con cada </a:t>
              </a:r>
            </a:p>
            <a:p>
              <a:pPr eaLnBrk="0" hangingPunct="0"/>
              <a:r>
                <a:rPr lang="de-DE">
                  <a:solidFill>
                    <a:srgbClr val="143876"/>
                  </a:solidFill>
                  <a:latin typeface="Arial Unicode MS" charset="0"/>
                  <a:cs typeface="Arial Unicode MS" charset="0"/>
                </a:rPr>
                <a:t>compra</a:t>
              </a:r>
            </a:p>
          </p:txBody>
        </p:sp>
        <p:pic>
          <p:nvPicPr>
            <p:cNvPr id="24" name="Bild 58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444625"/>
              <a:ext cx="1244600" cy="12446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039856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692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AT" sz="280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Construcción de mi red</a:t>
            </a:r>
            <a:endParaRPr lang="it-IT" sz="2800">
              <a:solidFill>
                <a:srgbClr val="143876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3675063" y="3814763"/>
            <a:ext cx="1689100" cy="596900"/>
            <a:chOff x="3203848" y="4102691"/>
            <a:chExt cx="1689650" cy="596702"/>
          </a:xfrm>
        </p:grpSpPr>
        <p:sp>
          <p:nvSpPr>
            <p:cNvPr id="168000" name="Text Box 49"/>
            <p:cNvSpPr txBox="1">
              <a:spLocks noChangeArrowheads="1"/>
            </p:cNvSpPr>
            <p:nvPr/>
          </p:nvSpPr>
          <p:spPr bwMode="auto">
            <a:xfrm>
              <a:off x="3268437" y="4102691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8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8001" name="Textfeld 7"/>
            <p:cNvSpPr txBox="1">
              <a:spLocks noChangeArrowheads="1"/>
            </p:cNvSpPr>
            <p:nvPr/>
          </p:nvSpPr>
          <p:spPr bwMode="auto">
            <a:xfrm>
              <a:off x="3203848" y="4391616"/>
              <a:ext cx="16896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60 - 240</a:t>
              </a:r>
              <a:r>
                <a:rPr lang="bg-BG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4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3" name="Gruppieren 3"/>
          <p:cNvGrpSpPr>
            <a:grpSpLocks/>
          </p:cNvGrpSpPr>
          <p:nvPr/>
        </p:nvGrpSpPr>
        <p:grpSpPr bwMode="auto">
          <a:xfrm>
            <a:off x="5175250" y="3463925"/>
            <a:ext cx="922338" cy="639763"/>
            <a:chOff x="2666207" y="5517233"/>
            <a:chExt cx="922833" cy="639088"/>
          </a:xfrm>
        </p:grpSpPr>
        <p:pic>
          <p:nvPicPr>
            <p:cNvPr id="16799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207" y="55172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9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607" y="56696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9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007" y="58220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407" y="5974433"/>
              <a:ext cx="465633" cy="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" name="Bild 15" descr="ist2_8730174-food-shopp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588" y="841375"/>
            <a:ext cx="91122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Grafik 22" descr="women_shop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5250" y="4411663"/>
            <a:ext cx="9604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697038"/>
            <a:ext cx="89058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Grafik 20" descr="shopping_coup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746625"/>
            <a:ext cx="14843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6" descr="http://www.mpreis.at/uploads/pics/mann_mbox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79625"/>
            <a:ext cx="5191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2"/>
          <p:cNvGrpSpPr>
            <a:grpSpLocks/>
          </p:cNvGrpSpPr>
          <p:nvPr/>
        </p:nvGrpSpPr>
        <p:grpSpPr bwMode="auto">
          <a:xfrm>
            <a:off x="3386138" y="2057400"/>
            <a:ext cx="1690687" cy="422275"/>
            <a:chOff x="513177" y="5528869"/>
            <a:chExt cx="1689650" cy="422795"/>
          </a:xfrm>
        </p:grpSpPr>
        <p:sp>
          <p:nvSpPr>
            <p:cNvPr id="167994" name="Text Box 49"/>
            <p:cNvSpPr txBox="1">
              <a:spLocks noChangeArrowheads="1"/>
            </p:cNvSpPr>
            <p:nvPr/>
          </p:nvSpPr>
          <p:spPr bwMode="auto">
            <a:xfrm>
              <a:off x="579187" y="5528869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2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7995" name="Textfeld 22"/>
            <p:cNvSpPr txBox="1">
              <a:spLocks noChangeArrowheads="1"/>
            </p:cNvSpPr>
            <p:nvPr/>
          </p:nvSpPr>
          <p:spPr bwMode="auto">
            <a:xfrm>
              <a:off x="513177" y="5705443"/>
              <a:ext cx="1689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</a:t>
              </a:r>
              <a:r>
                <a:rPr lang="es-ES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–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240</a:t>
              </a:r>
              <a:r>
                <a: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0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5" name="Gruppieren 24"/>
          <p:cNvGrpSpPr>
            <a:grpSpLocks/>
          </p:cNvGrpSpPr>
          <p:nvPr/>
        </p:nvGrpSpPr>
        <p:grpSpPr bwMode="auto">
          <a:xfrm>
            <a:off x="6223000" y="2790825"/>
            <a:ext cx="1690688" cy="422275"/>
            <a:chOff x="513177" y="5528869"/>
            <a:chExt cx="1689650" cy="422795"/>
          </a:xfrm>
        </p:grpSpPr>
        <p:sp>
          <p:nvSpPr>
            <p:cNvPr id="167992" name="Text Box 49"/>
            <p:cNvSpPr txBox="1">
              <a:spLocks noChangeArrowheads="1"/>
            </p:cNvSpPr>
            <p:nvPr/>
          </p:nvSpPr>
          <p:spPr bwMode="auto">
            <a:xfrm>
              <a:off x="579187" y="5528869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2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7993" name="Textfeld 26"/>
            <p:cNvSpPr txBox="1">
              <a:spLocks noChangeArrowheads="1"/>
            </p:cNvSpPr>
            <p:nvPr/>
          </p:nvSpPr>
          <p:spPr bwMode="auto">
            <a:xfrm>
              <a:off x="513177" y="5705443"/>
              <a:ext cx="1689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60 - 240</a:t>
              </a:r>
              <a:r>
                <a: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0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6" name="Gruppieren 27"/>
          <p:cNvGrpSpPr>
            <a:grpSpLocks/>
          </p:cNvGrpSpPr>
          <p:nvPr/>
        </p:nvGrpSpPr>
        <p:grpSpPr bwMode="auto">
          <a:xfrm>
            <a:off x="6084888" y="5686425"/>
            <a:ext cx="1689100" cy="423863"/>
            <a:chOff x="513177" y="5528869"/>
            <a:chExt cx="1689650" cy="422795"/>
          </a:xfrm>
        </p:grpSpPr>
        <p:sp>
          <p:nvSpPr>
            <p:cNvPr id="167990" name="Text Box 49"/>
            <p:cNvSpPr txBox="1">
              <a:spLocks noChangeArrowheads="1"/>
            </p:cNvSpPr>
            <p:nvPr/>
          </p:nvSpPr>
          <p:spPr bwMode="auto">
            <a:xfrm>
              <a:off x="579187" y="5528869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2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7991" name="Textfeld 29"/>
            <p:cNvSpPr txBox="1">
              <a:spLocks noChangeArrowheads="1"/>
            </p:cNvSpPr>
            <p:nvPr/>
          </p:nvSpPr>
          <p:spPr bwMode="auto">
            <a:xfrm>
              <a:off x="513177" y="5705443"/>
              <a:ext cx="1689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</a:t>
              </a:r>
              <a:r>
                <a:rPr lang="es-ES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–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240</a:t>
              </a:r>
              <a:r>
                <a: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0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7" name="Gruppieren 30"/>
          <p:cNvGrpSpPr>
            <a:grpSpLocks/>
          </p:cNvGrpSpPr>
          <p:nvPr/>
        </p:nvGrpSpPr>
        <p:grpSpPr bwMode="auto">
          <a:xfrm>
            <a:off x="2339975" y="5645150"/>
            <a:ext cx="1690688" cy="422275"/>
            <a:chOff x="513177" y="5528869"/>
            <a:chExt cx="1689650" cy="422795"/>
          </a:xfrm>
        </p:grpSpPr>
        <p:sp>
          <p:nvSpPr>
            <p:cNvPr id="167988" name="Text Box 49"/>
            <p:cNvSpPr txBox="1">
              <a:spLocks noChangeArrowheads="1"/>
            </p:cNvSpPr>
            <p:nvPr/>
          </p:nvSpPr>
          <p:spPr bwMode="auto">
            <a:xfrm>
              <a:off x="579187" y="5528869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2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7989" name="Textfeld 32"/>
            <p:cNvSpPr txBox="1">
              <a:spLocks noChangeArrowheads="1"/>
            </p:cNvSpPr>
            <p:nvPr/>
          </p:nvSpPr>
          <p:spPr bwMode="auto">
            <a:xfrm>
              <a:off x="513177" y="5705443"/>
              <a:ext cx="1689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</a:t>
              </a:r>
              <a:r>
                <a:rPr lang="es-ES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–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240</a:t>
              </a:r>
              <a:r>
                <a: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0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8" name="Gruppieren 33"/>
          <p:cNvGrpSpPr>
            <a:grpSpLocks/>
          </p:cNvGrpSpPr>
          <p:nvPr/>
        </p:nvGrpSpPr>
        <p:grpSpPr bwMode="auto">
          <a:xfrm>
            <a:off x="1254125" y="3232150"/>
            <a:ext cx="1689100" cy="422275"/>
            <a:chOff x="513177" y="5528869"/>
            <a:chExt cx="1689650" cy="422795"/>
          </a:xfrm>
        </p:grpSpPr>
        <p:sp>
          <p:nvSpPr>
            <p:cNvPr id="167986" name="Text Box 49"/>
            <p:cNvSpPr txBox="1">
              <a:spLocks noChangeArrowheads="1"/>
            </p:cNvSpPr>
            <p:nvPr/>
          </p:nvSpPr>
          <p:spPr bwMode="auto">
            <a:xfrm>
              <a:off x="579187" y="5528869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2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67987" name="Textfeld 35"/>
            <p:cNvSpPr txBox="1">
              <a:spLocks noChangeArrowheads="1"/>
            </p:cNvSpPr>
            <p:nvPr/>
          </p:nvSpPr>
          <p:spPr bwMode="auto">
            <a:xfrm>
              <a:off x="513177" y="5705443"/>
              <a:ext cx="16896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</a:t>
              </a:r>
              <a:r>
                <a:rPr lang="es-ES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–</a:t>
              </a:r>
              <a:r>
                <a:rPr lang="de-AT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240</a:t>
              </a:r>
              <a:r>
                <a: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</a:t>
              </a:r>
              <a:endParaRPr lang="bg-BG" sz="10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cxnSp>
        <p:nvCxnSpPr>
          <p:cNvPr id="97" name="Gerade Verbindung mit Pfeil 36"/>
          <p:cNvCxnSpPr>
            <a:cxnSpLocks noChangeShapeType="1"/>
          </p:cNvCxnSpPr>
          <p:nvPr/>
        </p:nvCxnSpPr>
        <p:spPr bwMode="auto">
          <a:xfrm flipV="1">
            <a:off x="3273425" y="3775075"/>
            <a:ext cx="612775" cy="992188"/>
          </a:xfrm>
          <a:prstGeom prst="straightConnector1">
            <a:avLst/>
          </a:prstGeom>
          <a:noFill/>
          <a:ln w="25400">
            <a:solidFill>
              <a:srgbClr val="AC87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8" name="Gerade Verbindung mit Pfeil 37"/>
          <p:cNvCxnSpPr>
            <a:cxnSpLocks noChangeShapeType="1"/>
          </p:cNvCxnSpPr>
          <p:nvPr/>
        </p:nvCxnSpPr>
        <p:spPr bwMode="auto">
          <a:xfrm>
            <a:off x="2339975" y="3070225"/>
            <a:ext cx="1514475" cy="234950"/>
          </a:xfrm>
          <a:prstGeom prst="straightConnector1">
            <a:avLst/>
          </a:prstGeom>
          <a:noFill/>
          <a:ln w="25400">
            <a:solidFill>
              <a:srgbClr val="AC87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" name="Gerade Verbindung mit Pfeil 41"/>
          <p:cNvCxnSpPr>
            <a:cxnSpLocks noChangeShapeType="1"/>
          </p:cNvCxnSpPr>
          <p:nvPr/>
        </p:nvCxnSpPr>
        <p:spPr bwMode="auto">
          <a:xfrm flipH="1" flipV="1">
            <a:off x="5076825" y="3684588"/>
            <a:ext cx="1023938" cy="1603375"/>
          </a:xfrm>
          <a:prstGeom prst="straightConnector1">
            <a:avLst/>
          </a:prstGeom>
          <a:noFill/>
          <a:ln w="25400">
            <a:solidFill>
              <a:srgbClr val="AC87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0" name="Gerade Verbindung mit Pfeil 43"/>
          <p:cNvCxnSpPr>
            <a:cxnSpLocks noChangeShapeType="1"/>
          </p:cNvCxnSpPr>
          <p:nvPr/>
        </p:nvCxnSpPr>
        <p:spPr bwMode="auto">
          <a:xfrm rot="10800000" flipV="1">
            <a:off x="5027613" y="3254375"/>
            <a:ext cx="1709737" cy="50800"/>
          </a:xfrm>
          <a:prstGeom prst="straightConnector1">
            <a:avLst/>
          </a:prstGeom>
          <a:noFill/>
          <a:ln w="25400">
            <a:solidFill>
              <a:srgbClr val="AC87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1" name="Text Box 49"/>
          <p:cNvSpPr txBox="1">
            <a:spLocks noChangeArrowheads="1"/>
          </p:cNvSpPr>
          <p:nvPr/>
        </p:nvSpPr>
        <p:spPr bwMode="auto">
          <a:xfrm>
            <a:off x="5322888" y="2908300"/>
            <a:ext cx="8477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de-DE" sz="1800" b="1">
                <a:solidFill>
                  <a:srgbClr val="AC8712"/>
                </a:solidFill>
                <a:latin typeface="Arial Unicode MS" charset="0"/>
                <a:cs typeface="Arial Unicode MS" charset="0"/>
              </a:rPr>
              <a:t>0,5%</a:t>
            </a:r>
          </a:p>
        </p:txBody>
      </p:sp>
      <p:sp>
        <p:nvSpPr>
          <p:cNvPr id="102" name="Text Box 49"/>
          <p:cNvSpPr txBox="1">
            <a:spLocks noChangeArrowheads="1"/>
          </p:cNvSpPr>
          <p:nvPr/>
        </p:nvSpPr>
        <p:spPr bwMode="auto">
          <a:xfrm>
            <a:off x="5027613" y="4592638"/>
            <a:ext cx="8477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de-DE" sz="1800" b="1">
                <a:solidFill>
                  <a:srgbClr val="AC8712"/>
                </a:solidFill>
                <a:latin typeface="Arial Unicode MS" charset="0"/>
                <a:cs typeface="Arial Unicode MS" charset="0"/>
              </a:rPr>
              <a:t>0,5%</a:t>
            </a:r>
          </a:p>
        </p:txBody>
      </p:sp>
      <p:sp>
        <p:nvSpPr>
          <p:cNvPr id="103" name="Text Box 49"/>
          <p:cNvSpPr txBox="1">
            <a:spLocks noChangeArrowheads="1"/>
          </p:cNvSpPr>
          <p:nvPr/>
        </p:nvSpPr>
        <p:spPr bwMode="auto">
          <a:xfrm>
            <a:off x="2747963" y="4171950"/>
            <a:ext cx="8477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de-DE" sz="1800" b="1">
                <a:solidFill>
                  <a:srgbClr val="AC8712"/>
                </a:solidFill>
                <a:latin typeface="Arial Unicode MS" charset="0"/>
                <a:cs typeface="Arial Unicode MS" charset="0"/>
              </a:rPr>
              <a:t>0,5%</a:t>
            </a:r>
          </a:p>
        </p:txBody>
      </p:sp>
      <p:sp>
        <p:nvSpPr>
          <p:cNvPr id="104" name="Text Box 49"/>
          <p:cNvSpPr txBox="1">
            <a:spLocks noChangeArrowheads="1"/>
          </p:cNvSpPr>
          <p:nvPr/>
        </p:nvSpPr>
        <p:spPr bwMode="auto">
          <a:xfrm>
            <a:off x="2825750" y="2792413"/>
            <a:ext cx="84931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de-DE" sz="1800" b="1">
                <a:solidFill>
                  <a:srgbClr val="AC8712"/>
                </a:solidFill>
                <a:latin typeface="Arial Unicode MS" charset="0"/>
                <a:cs typeface="Arial Unicode MS" charset="0"/>
              </a:rPr>
              <a:t>0,5%</a:t>
            </a:r>
          </a:p>
        </p:txBody>
      </p:sp>
      <p:sp>
        <p:nvSpPr>
          <p:cNvPr id="105" name="Text Box 49"/>
          <p:cNvSpPr txBox="1">
            <a:spLocks noChangeArrowheads="1"/>
          </p:cNvSpPr>
          <p:nvPr/>
        </p:nvSpPr>
        <p:spPr bwMode="auto">
          <a:xfrm>
            <a:off x="4284663" y="2349500"/>
            <a:ext cx="8493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de-DE" sz="1800" b="1">
                <a:solidFill>
                  <a:srgbClr val="AC8712"/>
                </a:solidFill>
                <a:latin typeface="Arial Unicode MS" charset="0"/>
                <a:cs typeface="Arial Unicode MS" charset="0"/>
              </a:rPr>
              <a:t>0,5%</a:t>
            </a:r>
          </a:p>
        </p:txBody>
      </p:sp>
      <p:grpSp>
        <p:nvGrpSpPr>
          <p:cNvPr id="9" name="Gruppieren 49"/>
          <p:cNvGrpSpPr>
            <a:grpSpLocks/>
          </p:cNvGrpSpPr>
          <p:nvPr/>
        </p:nvGrpSpPr>
        <p:grpSpPr bwMode="auto">
          <a:xfrm>
            <a:off x="1801813" y="1846263"/>
            <a:ext cx="1076325" cy="765175"/>
            <a:chOff x="395288" y="1080366"/>
            <a:chExt cx="1076325" cy="765175"/>
          </a:xfrm>
        </p:grpSpPr>
        <p:pic>
          <p:nvPicPr>
            <p:cNvPr id="16798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803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8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2327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8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3851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8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5375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ieren 61"/>
          <p:cNvGrpSpPr>
            <a:grpSpLocks/>
          </p:cNvGrpSpPr>
          <p:nvPr/>
        </p:nvGrpSpPr>
        <p:grpSpPr bwMode="auto">
          <a:xfrm>
            <a:off x="7013575" y="4633913"/>
            <a:ext cx="1076325" cy="765175"/>
            <a:chOff x="395288" y="1080366"/>
            <a:chExt cx="1076325" cy="765175"/>
          </a:xfrm>
        </p:grpSpPr>
        <p:pic>
          <p:nvPicPr>
            <p:cNvPr id="16797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803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2327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8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3851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8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5375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pieren 66"/>
          <p:cNvGrpSpPr>
            <a:grpSpLocks/>
          </p:cNvGrpSpPr>
          <p:nvPr/>
        </p:nvGrpSpPr>
        <p:grpSpPr bwMode="auto">
          <a:xfrm>
            <a:off x="4000500" y="1139825"/>
            <a:ext cx="1076325" cy="765175"/>
            <a:chOff x="395288" y="1080366"/>
            <a:chExt cx="1076325" cy="765175"/>
          </a:xfrm>
        </p:grpSpPr>
        <p:pic>
          <p:nvPicPr>
            <p:cNvPr id="1679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803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2327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3851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5375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ieren 71"/>
          <p:cNvGrpSpPr>
            <a:grpSpLocks/>
          </p:cNvGrpSpPr>
          <p:nvPr/>
        </p:nvGrpSpPr>
        <p:grpSpPr bwMode="auto">
          <a:xfrm>
            <a:off x="7013575" y="1822450"/>
            <a:ext cx="1076325" cy="765175"/>
            <a:chOff x="395288" y="1080366"/>
            <a:chExt cx="1076325" cy="765175"/>
          </a:xfrm>
        </p:grpSpPr>
        <p:pic>
          <p:nvPicPr>
            <p:cNvPr id="16797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803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2327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3851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5375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uppieren 76"/>
          <p:cNvGrpSpPr>
            <a:grpSpLocks/>
          </p:cNvGrpSpPr>
          <p:nvPr/>
        </p:nvGrpSpPr>
        <p:grpSpPr bwMode="auto">
          <a:xfrm>
            <a:off x="1841500" y="4941888"/>
            <a:ext cx="1076325" cy="765175"/>
            <a:chOff x="395288" y="1080366"/>
            <a:chExt cx="1076325" cy="765175"/>
          </a:xfrm>
        </p:grpSpPr>
        <p:pic>
          <p:nvPicPr>
            <p:cNvPr id="16796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803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2327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3851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6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537566"/>
              <a:ext cx="619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1" name="Gerade Verbindung mit Pfeil 38"/>
          <p:cNvCxnSpPr>
            <a:cxnSpLocks noChangeShapeType="1"/>
          </p:cNvCxnSpPr>
          <p:nvPr/>
        </p:nvCxnSpPr>
        <p:spPr bwMode="auto">
          <a:xfrm>
            <a:off x="4271963" y="2438400"/>
            <a:ext cx="0" cy="352425"/>
          </a:xfrm>
          <a:prstGeom prst="straightConnector1">
            <a:avLst/>
          </a:prstGeom>
          <a:noFill/>
          <a:ln w="25400">
            <a:solidFill>
              <a:srgbClr val="AC87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67965" name="Picture 6" descr="mann_frau_blau_gehe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6363" y="2611438"/>
            <a:ext cx="84931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36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4" grpId="0"/>
      <p:bldP spid="10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1"/>
          <p:cNvSpPr txBox="1">
            <a:spLocks noChangeArrowheads="1"/>
          </p:cNvSpPr>
          <p:nvPr/>
        </p:nvSpPr>
        <p:spPr bwMode="auto">
          <a:xfrm>
            <a:off x="3159125" y="3811588"/>
            <a:ext cx="12049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100" b="1">
                <a:solidFill>
                  <a:srgbClr val="004D80"/>
                </a:solidFill>
                <a:latin typeface="Arial Unicode MS" charset="0"/>
              </a:rPr>
              <a:t>Recomendación</a:t>
            </a:r>
          </a:p>
        </p:txBody>
      </p:sp>
      <p:grpSp>
        <p:nvGrpSpPr>
          <p:cNvPr id="2" name="Gruppierung 17"/>
          <p:cNvGrpSpPr>
            <a:grpSpLocks/>
          </p:cNvGrpSpPr>
          <p:nvPr/>
        </p:nvGrpSpPr>
        <p:grpSpPr bwMode="auto">
          <a:xfrm>
            <a:off x="419100" y="2773363"/>
            <a:ext cx="9636125" cy="1479550"/>
            <a:chOff x="419100" y="2863888"/>
            <a:chExt cx="9636125" cy="1478681"/>
          </a:xfrm>
        </p:grpSpPr>
        <p:pic>
          <p:nvPicPr>
            <p:cNvPr id="168974" name="Bild 27" descr="110107_Grafik_Empfehlu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100" y="3044825"/>
              <a:ext cx="935038" cy="93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5" name="Textfeld 29"/>
            <p:cNvSpPr txBox="1">
              <a:spLocks noChangeArrowheads="1"/>
            </p:cNvSpPr>
            <p:nvPr/>
          </p:nvSpPr>
          <p:spPr bwMode="auto">
            <a:xfrm>
              <a:off x="1992313" y="2973388"/>
              <a:ext cx="569912" cy="131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8000" dirty="0">
                  <a:solidFill>
                    <a:srgbClr val="AC8712"/>
                  </a:solidFill>
                  <a:latin typeface="Arial Unicode MS" charset="0"/>
                </a:rPr>
                <a:t>+</a:t>
              </a:r>
            </a:p>
          </p:txBody>
        </p:sp>
        <p:sp>
          <p:nvSpPr>
            <p:cNvPr id="168976" name="Rectangle 2"/>
            <p:cNvSpPr>
              <a:spLocks noChangeArrowheads="1"/>
            </p:cNvSpPr>
            <p:nvPr/>
          </p:nvSpPr>
          <p:spPr bwMode="auto">
            <a:xfrm>
              <a:off x="5067300" y="2863888"/>
              <a:ext cx="4987925" cy="119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 b="1" u="sng">
                  <a:solidFill>
                    <a:srgbClr val="AC8712"/>
                  </a:solidFill>
                </a:rPr>
                <a:t>Comprar y</a:t>
              </a:r>
            </a:p>
            <a:p>
              <a:pPr eaLnBrk="0" hangingPunct="0"/>
              <a:r>
                <a:rPr lang="es-ES" sz="2400" b="1" u="sng">
                  <a:solidFill>
                    <a:srgbClr val="AC8712"/>
                  </a:solidFill>
                </a:rPr>
                <a:t>recomendar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</a:rPr>
                <a:t>Ingreso adicional</a:t>
              </a:r>
            </a:p>
          </p:txBody>
        </p:sp>
        <p:sp>
          <p:nvSpPr>
            <p:cNvPr id="168977" name="Oval 55"/>
            <p:cNvSpPr>
              <a:spLocks noChangeArrowheads="1"/>
            </p:cNvSpPr>
            <p:nvPr/>
          </p:nvSpPr>
          <p:spPr bwMode="auto">
            <a:xfrm>
              <a:off x="3122613" y="3036823"/>
              <a:ext cx="1295400" cy="1294639"/>
            </a:xfrm>
            <a:prstGeom prst="ellipse">
              <a:avLst/>
            </a:prstGeom>
            <a:noFill/>
            <a:ln w="28575">
              <a:solidFill>
                <a:srgbClr val="004D8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s-ES" sz="2400">
                <a:solidFill>
                  <a:srgbClr val="988600"/>
                </a:solidFill>
              </a:endParaRPr>
            </a:p>
          </p:txBody>
        </p:sp>
        <p:pic>
          <p:nvPicPr>
            <p:cNvPr id="168978" name="Bild 57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3098700"/>
              <a:ext cx="1244600" cy="1243869"/>
            </a:xfrm>
            <a:prstGeom prst="rect">
              <a:avLst/>
            </a:prstGeom>
            <a:noFill/>
            <a:ln>
              <a:noFill/>
            </a:ln>
            <a:effectLst>
              <a:outerShdw dist="12700" dir="5039856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ung 16"/>
          <p:cNvGrpSpPr>
            <a:grpSpLocks/>
          </p:cNvGrpSpPr>
          <p:nvPr/>
        </p:nvGrpSpPr>
        <p:grpSpPr bwMode="auto">
          <a:xfrm>
            <a:off x="419100" y="1417638"/>
            <a:ext cx="8480425" cy="1271587"/>
            <a:chOff x="419100" y="1417637"/>
            <a:chExt cx="8480425" cy="1271588"/>
          </a:xfrm>
        </p:grpSpPr>
        <p:sp>
          <p:nvSpPr>
            <p:cNvPr id="168972" name="Rectangle 2"/>
            <p:cNvSpPr>
              <a:spLocks noChangeArrowheads="1"/>
            </p:cNvSpPr>
            <p:nvPr/>
          </p:nvSpPr>
          <p:spPr bwMode="auto">
            <a:xfrm>
              <a:off x="5053013" y="1417637"/>
              <a:ext cx="3846512" cy="120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 b="1" u="sng">
                  <a:solidFill>
                    <a:srgbClr val="AC8712"/>
                  </a:solidFill>
                </a:rPr>
                <a:t>Comprar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</a:rPr>
                <a:t>Con reembolso de dinero </a:t>
              </a:r>
              <a:br>
                <a:rPr lang="es-ES" sz="2400">
                  <a:solidFill>
                    <a:srgbClr val="143876"/>
                  </a:solidFill>
                </a:rPr>
              </a:br>
              <a:r>
                <a:rPr lang="es-ES" sz="2400">
                  <a:solidFill>
                    <a:srgbClr val="143876"/>
                  </a:solidFill>
                </a:rPr>
                <a:t>por cada compra</a:t>
              </a:r>
            </a:p>
          </p:txBody>
        </p:sp>
        <p:pic>
          <p:nvPicPr>
            <p:cNvPr id="168973" name="Bild 58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444624"/>
              <a:ext cx="1244600" cy="1244601"/>
            </a:xfrm>
            <a:prstGeom prst="rect">
              <a:avLst/>
            </a:prstGeom>
            <a:noFill/>
            <a:ln>
              <a:noFill/>
            </a:ln>
            <a:effectLst>
              <a:outerShdw dist="12700" dir="5039856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ung 18"/>
          <p:cNvGrpSpPr>
            <a:grpSpLocks/>
          </p:cNvGrpSpPr>
          <p:nvPr/>
        </p:nvGrpSpPr>
        <p:grpSpPr bwMode="auto">
          <a:xfrm>
            <a:off x="419100" y="4572000"/>
            <a:ext cx="10782300" cy="1570038"/>
            <a:chOff x="419100" y="4711736"/>
            <a:chExt cx="10782300" cy="1568742"/>
          </a:xfrm>
        </p:grpSpPr>
        <p:sp>
          <p:nvSpPr>
            <p:cNvPr id="168966" name="Oval 6"/>
            <p:cNvSpPr>
              <a:spLocks noChangeArrowheads="1"/>
            </p:cNvSpPr>
            <p:nvPr/>
          </p:nvSpPr>
          <p:spPr bwMode="auto">
            <a:xfrm>
              <a:off x="3154363" y="4876800"/>
              <a:ext cx="1281112" cy="129540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AC87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 sz="2400">
                <a:solidFill>
                  <a:srgbClr val="988600"/>
                </a:solidFill>
              </a:endParaRPr>
            </a:p>
          </p:txBody>
        </p:sp>
        <p:pic>
          <p:nvPicPr>
            <p:cNvPr id="168967" name="Picture 49" descr="mann_frau_gold_busines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388" y="5092700"/>
              <a:ext cx="365125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68" name="Rectangle 7"/>
            <p:cNvSpPr>
              <a:spLocks noChangeArrowheads="1"/>
            </p:cNvSpPr>
            <p:nvPr/>
          </p:nvSpPr>
          <p:spPr bwMode="auto">
            <a:xfrm>
              <a:off x="3198813" y="5594487"/>
              <a:ext cx="1152525" cy="46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algn="ctr" eaLnBrk="0" hangingPunct="0"/>
              <a:r>
                <a:rPr lang="de-DE" sz="1200" b="1">
                  <a:solidFill>
                    <a:srgbClr val="AC8712"/>
                  </a:solidFill>
                </a:rPr>
                <a:t>Equipo  </a:t>
              </a:r>
              <a:br>
                <a:rPr lang="de-DE" sz="1200" b="1">
                  <a:solidFill>
                    <a:srgbClr val="AC8712"/>
                  </a:solidFill>
                </a:rPr>
              </a:br>
              <a:r>
                <a:rPr lang="de-DE" sz="1200" b="1">
                  <a:solidFill>
                    <a:srgbClr val="AC8712"/>
                  </a:solidFill>
                </a:rPr>
                <a:t>de negocio</a:t>
              </a:r>
            </a:p>
          </p:txBody>
        </p:sp>
        <p:sp>
          <p:nvSpPr>
            <p:cNvPr id="168969" name="Rectangle 2"/>
            <p:cNvSpPr>
              <a:spLocks noChangeArrowheads="1"/>
            </p:cNvSpPr>
            <p:nvPr/>
          </p:nvSpPr>
          <p:spPr bwMode="auto">
            <a:xfrm>
              <a:off x="5067300" y="4711736"/>
              <a:ext cx="6134100" cy="1568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/>
            <a:p>
              <a:pPr eaLnBrk="0" hangingPunct="0"/>
              <a:r>
                <a:rPr lang="es-ES" sz="2400" b="1" u="sng">
                  <a:solidFill>
                    <a:srgbClr val="AC8712"/>
                  </a:solidFill>
                </a:rPr>
                <a:t>Comprar, recomendar y</a:t>
              </a:r>
            </a:p>
            <a:p>
              <a:pPr eaLnBrk="0" hangingPunct="0"/>
              <a:r>
                <a:rPr lang="es-ES" sz="2400" b="1" u="sng">
                  <a:solidFill>
                    <a:srgbClr val="AC8712"/>
                  </a:solidFill>
                </a:rPr>
                <a:t>crear un negocio</a:t>
              </a:r>
            </a:p>
            <a:p>
              <a:pPr eaLnBrk="0" hangingPunct="0"/>
              <a:r>
                <a:rPr lang="es-ES" sz="2400">
                  <a:solidFill>
                    <a:srgbClr val="143876"/>
                  </a:solidFill>
                </a:rPr>
                <a:t>Aprovechar las máximas</a:t>
              </a:r>
              <a:br>
                <a:rPr lang="es-ES" sz="2400">
                  <a:solidFill>
                    <a:srgbClr val="143876"/>
                  </a:solidFill>
                </a:rPr>
              </a:br>
              <a:r>
                <a:rPr lang="es-ES" sz="2400">
                  <a:solidFill>
                    <a:srgbClr val="143876"/>
                  </a:solidFill>
                </a:rPr>
                <a:t>posibilidades</a:t>
              </a:r>
            </a:p>
          </p:txBody>
        </p:sp>
        <p:sp>
          <p:nvSpPr>
            <p:cNvPr id="168970" name="Textfeld 29"/>
            <p:cNvSpPr txBox="1">
              <a:spLocks noChangeArrowheads="1"/>
            </p:cNvSpPr>
            <p:nvPr/>
          </p:nvSpPr>
          <p:spPr bwMode="auto">
            <a:xfrm>
              <a:off x="1992313" y="4821235"/>
              <a:ext cx="569912" cy="131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8000">
                  <a:solidFill>
                    <a:srgbClr val="AC8712"/>
                  </a:solidFill>
                  <a:latin typeface="Arial Unicode MS" charset="0"/>
                </a:rPr>
                <a:t>+</a:t>
              </a:r>
            </a:p>
          </p:txBody>
        </p:sp>
        <p:pic>
          <p:nvPicPr>
            <p:cNvPr id="168971" name="Bild 59" descr="Tas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4813252"/>
              <a:ext cx="1244600" cy="1243573"/>
            </a:xfrm>
            <a:prstGeom prst="rect">
              <a:avLst/>
            </a:prstGeom>
            <a:noFill/>
            <a:ln>
              <a:noFill/>
            </a:ln>
            <a:effectLst>
              <a:outerShdw dist="12700" dir="5039856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965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>
                <a:solidFill>
                  <a:srgbClr val="143876"/>
                </a:solidFill>
                <a:latin typeface="Arial Unicode MS" charset="0"/>
              </a:rPr>
              <a:t>Posibilidades</a:t>
            </a:r>
          </a:p>
        </p:txBody>
      </p:sp>
    </p:spTree>
    <p:extLst>
      <p:ext uri="{BB962C8B-B14F-4D97-AF65-F5344CB8AC3E}">
        <p14:creationId xmlns:p14="http://schemas.microsoft.com/office/powerpoint/2010/main" xmlns="" val="28415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globe_knoten_kle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412875"/>
            <a:ext cx="453548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7" descr="iStock_000005500422Medium"/>
          <p:cNvPicPr>
            <a:picLocks noChangeAspect="1" noChangeArrowheads="1"/>
          </p:cNvPicPr>
          <p:nvPr/>
        </p:nvPicPr>
        <p:blipFill>
          <a:blip r:embed="rId4" cstate="print"/>
          <a:srcRect l="3223"/>
          <a:stretch>
            <a:fillRect/>
          </a:stretch>
        </p:blipFill>
        <p:spPr bwMode="auto">
          <a:xfrm>
            <a:off x="6286737" y="4674122"/>
            <a:ext cx="1800000" cy="1183770"/>
          </a:xfrm>
          <a:prstGeom prst="roundRect">
            <a:avLst>
              <a:gd name="adj" fmla="val 4779"/>
            </a:avLst>
          </a:prstGeom>
          <a:solidFill>
            <a:srgbClr val="FFFFFF">
              <a:shade val="85000"/>
            </a:srgbClr>
          </a:solidFill>
          <a:ln>
            <a:solidFill>
              <a:srgbClr val="AC8712"/>
            </a:solidFill>
          </a:ln>
          <a:effectLst/>
        </p:spPr>
      </p:pic>
      <p:pic>
        <p:nvPicPr>
          <p:cNvPr id="28" name="Picture 40" descr="iStock_000005999478Medium"/>
          <p:cNvPicPr>
            <a:picLocks noChangeAspect="1" noChangeArrowheads="1"/>
          </p:cNvPicPr>
          <p:nvPr/>
        </p:nvPicPr>
        <p:blipFill>
          <a:blip r:embed="rId5" cstate="print"/>
          <a:srcRect b="31047"/>
          <a:stretch>
            <a:fillRect/>
          </a:stretch>
        </p:blipFill>
        <p:spPr bwMode="auto">
          <a:xfrm>
            <a:off x="928662" y="1427682"/>
            <a:ext cx="1800000" cy="1215500"/>
          </a:xfrm>
          <a:prstGeom prst="roundRect">
            <a:avLst>
              <a:gd name="adj" fmla="val 5808"/>
            </a:avLst>
          </a:prstGeom>
          <a:solidFill>
            <a:srgbClr val="FFFFFF">
              <a:shade val="85000"/>
            </a:srgbClr>
          </a:solidFill>
          <a:ln>
            <a:solidFill>
              <a:srgbClr val="AC8712"/>
            </a:solidFill>
          </a:ln>
          <a:effectLst/>
        </p:spPr>
      </p:pic>
      <p:sp>
        <p:nvSpPr>
          <p:cNvPr id="161797" name="Textfeld 7"/>
          <p:cNvSpPr txBox="1">
            <a:spLocks noChangeArrowheads="1"/>
          </p:cNvSpPr>
          <p:nvPr/>
        </p:nvSpPr>
        <p:spPr bwMode="auto">
          <a:xfrm>
            <a:off x="179388" y="360363"/>
            <a:ext cx="774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 eaLnBrk="0" hangingPunct="0"/>
            <a:r>
              <a:rPr lang="es-ES" altLang="en-US" sz="2700">
                <a:solidFill>
                  <a:srgbClr val="143876"/>
                </a:solidFill>
                <a:ea typeface="MS PGothic" pitchFamily="34" charset="-128"/>
              </a:rPr>
              <a:t>“</a:t>
            </a:r>
            <a:r>
              <a:rPr lang="es-ES" sz="2700">
                <a:solidFill>
                  <a:srgbClr val="143876"/>
                </a:solidFill>
                <a:ea typeface="MS PGothic" pitchFamily="34" charset="-128"/>
              </a:rPr>
              <a:t>Reembolso de dinero en cada compra</a:t>
            </a:r>
            <a:r>
              <a:rPr lang="es-ES" altLang="en-US" sz="2700">
                <a:solidFill>
                  <a:srgbClr val="143876"/>
                </a:solidFill>
                <a:ea typeface="MS PGothic" pitchFamily="34" charset="-128"/>
              </a:rPr>
              <a:t>”</a:t>
            </a:r>
            <a:endParaRPr lang="es-ES" sz="2700">
              <a:solidFill>
                <a:srgbClr val="143876"/>
              </a:solidFill>
              <a:ea typeface="MS PGothic" pitchFamily="34" charset="-128"/>
            </a:endParaRPr>
          </a:p>
        </p:txBody>
      </p:sp>
      <p:sp>
        <p:nvSpPr>
          <p:cNvPr id="161798" name="Textfeld 7"/>
          <p:cNvSpPr txBox="1">
            <a:spLocks noChangeArrowheads="1"/>
          </p:cNvSpPr>
          <p:nvPr/>
        </p:nvSpPr>
        <p:spPr bwMode="auto">
          <a:xfrm>
            <a:off x="355600" y="750888"/>
            <a:ext cx="5689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es-ES">
                <a:solidFill>
                  <a:srgbClr val="143876"/>
                </a:solidFill>
                <a:ea typeface="MS PGothic" pitchFamily="34" charset="-128"/>
              </a:rPr>
              <a:t>  Productos de uso diario</a:t>
            </a:r>
          </a:p>
        </p:txBody>
      </p:sp>
      <p:sp>
        <p:nvSpPr>
          <p:cNvPr id="161799" name="Rectangle 29"/>
          <p:cNvSpPr>
            <a:spLocks noChangeArrowheads="1"/>
          </p:cNvSpPr>
          <p:nvPr/>
        </p:nvSpPr>
        <p:spPr bwMode="auto">
          <a:xfrm>
            <a:off x="4284663" y="6165850"/>
            <a:ext cx="434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>
                <a:solidFill>
                  <a:srgbClr val="AC8712"/>
                </a:solidFill>
                <a:ea typeface="MS PGothic" pitchFamily="34" charset="-128"/>
              </a:rPr>
              <a:t>  …internacionales y multisectoriales</a:t>
            </a:r>
          </a:p>
        </p:txBody>
      </p:sp>
      <p:pic>
        <p:nvPicPr>
          <p:cNvPr id="13" name="Picture 25" descr="wohne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1412875"/>
            <a:ext cx="18002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4" descr="iStock_000006732903Medi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538" y="3000372"/>
            <a:ext cx="1800000" cy="1171869"/>
          </a:xfrm>
          <a:prstGeom prst="roundRect">
            <a:avLst>
              <a:gd name="adj" fmla="val 4741"/>
            </a:avLst>
          </a:prstGeom>
          <a:solidFill>
            <a:srgbClr val="FFFFFF">
              <a:shade val="85000"/>
            </a:srgbClr>
          </a:solidFill>
          <a:ln>
            <a:solidFill>
              <a:srgbClr val="AC8712"/>
            </a:solidFill>
          </a:ln>
          <a:effectLst/>
        </p:spPr>
      </p:pic>
      <p:pic>
        <p:nvPicPr>
          <p:cNvPr id="17" name="Bild 16" descr="Beach_family_10-0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52" y="3000372"/>
            <a:ext cx="1800000" cy="1200000"/>
          </a:xfrm>
          <a:prstGeom prst="roundRect">
            <a:avLst>
              <a:gd name="adj" fmla="val 3655"/>
            </a:avLst>
          </a:prstGeom>
          <a:solidFill>
            <a:srgbClr val="FFFFFF">
              <a:shade val="85000"/>
            </a:srgbClr>
          </a:solidFill>
          <a:ln>
            <a:solidFill>
              <a:srgbClr val="AC8712"/>
            </a:solidFill>
          </a:ln>
          <a:effectLst/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4110" y="4643446"/>
            <a:ext cx="1800000" cy="1260000"/>
          </a:xfrm>
          <a:prstGeom prst="roundRect">
            <a:avLst>
              <a:gd name="adj" fmla="val 4712"/>
            </a:avLst>
          </a:prstGeom>
          <a:solidFill>
            <a:srgbClr val="FFFFFF">
              <a:shade val="85000"/>
            </a:srgbClr>
          </a:solidFill>
          <a:ln>
            <a:solidFill>
              <a:srgbClr val="AC8712"/>
            </a:solidFill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71 0.19936 L -5.55556E-7 9.72248E-6 " pathEditMode="relative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61 0.19935 L -1.94444E-6 -5.06938E-6 " pathEditMode="relative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24 -0.03608 L 5.55556E-7 3.10823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22 -0.02752 L -3.05556E-6 1.40611E-6 " pathEditMode="relative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14 -0.26688 L -8.33333E-7 -4.51434E-6 " pathEditMode="relative" ptsTypes="AA">
                                      <p:cBhvr>
                                        <p:cTn id="39" dur="2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72 -0.26688 L 2.5E-6 3.66327E-6 " pathEditMode="relative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68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64" tIns="41482" rIns="82964" bIns="414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AT" sz="2800" dirty="0">
                <a:solidFill>
                  <a:srgbClr val="143876"/>
                </a:solidFill>
                <a:latin typeface="Arial Unicode MS" charset="0"/>
                <a:cs typeface="Arial Unicode MS" charset="0"/>
              </a:rPr>
              <a:t>La CONSTRUCCIÓN DE MI RED</a:t>
            </a:r>
            <a:endParaRPr lang="it-IT" sz="2800" dirty="0">
              <a:solidFill>
                <a:srgbClr val="143876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2" name="Gruppierung 12"/>
          <p:cNvGrpSpPr>
            <a:grpSpLocks/>
          </p:cNvGrpSpPr>
          <p:nvPr/>
        </p:nvGrpSpPr>
        <p:grpSpPr bwMode="auto">
          <a:xfrm>
            <a:off x="6891338" y="1803400"/>
            <a:ext cx="1471612" cy="1590675"/>
            <a:chOff x="6275388" y="1521619"/>
            <a:chExt cx="1649412" cy="1783121"/>
          </a:xfrm>
        </p:grpSpPr>
        <p:pic>
          <p:nvPicPr>
            <p:cNvPr id="1701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388" y="1521619"/>
              <a:ext cx="890587" cy="121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uppieren 71"/>
            <p:cNvGrpSpPr>
              <a:grpSpLocks/>
            </p:cNvGrpSpPr>
            <p:nvPr/>
          </p:nvGrpSpPr>
          <p:grpSpPr bwMode="auto">
            <a:xfrm>
              <a:off x="6848475" y="1647031"/>
              <a:ext cx="1076325" cy="765175"/>
              <a:chOff x="395288" y="1080366"/>
              <a:chExt cx="1076325" cy="765175"/>
            </a:xfrm>
          </p:grpSpPr>
          <p:pic>
            <p:nvPicPr>
              <p:cNvPr id="17014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10803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4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88" y="12327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88" y="13851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5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88" y="15375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uppieren 24"/>
            <p:cNvGrpSpPr>
              <a:grpSpLocks/>
            </p:cNvGrpSpPr>
            <p:nvPr/>
          </p:nvGrpSpPr>
          <p:grpSpPr bwMode="auto">
            <a:xfrm>
              <a:off x="6299922" y="2672989"/>
              <a:ext cx="1569699" cy="631751"/>
              <a:chOff x="458033" y="5528869"/>
              <a:chExt cx="1568734" cy="632529"/>
            </a:xfrm>
          </p:grpSpPr>
          <p:sp>
            <p:nvSpPr>
              <p:cNvPr id="170146" name="Text Box 49"/>
              <p:cNvSpPr txBox="1">
                <a:spLocks noChangeArrowheads="1"/>
              </p:cNvSpPr>
              <p:nvPr/>
            </p:nvSpPr>
            <p:spPr bwMode="auto">
              <a:xfrm>
                <a:off x="579187" y="5528869"/>
                <a:ext cx="1447580" cy="51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CASHBACK</a:t>
                </a:r>
              </a:p>
            </p:txBody>
          </p:sp>
          <p:sp>
            <p:nvSpPr>
              <p:cNvPr id="170147" name="Textfeld 26"/>
              <p:cNvSpPr txBox="1">
                <a:spLocks noChangeArrowheads="1"/>
              </p:cNvSpPr>
              <p:nvPr/>
            </p:nvSpPr>
            <p:spPr bwMode="auto">
              <a:xfrm>
                <a:off x="458033" y="5712268"/>
                <a:ext cx="1536045" cy="449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€ </a:t>
                </a:r>
                <a:r>
                  <a:rPr lang="de-AT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60 - 240</a:t>
                </a:r>
                <a:r>
                  <a:rPr lang="bg-BG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 </a:t>
                </a:r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anualmente</a:t>
                </a:r>
                <a:endPara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endParaRPr>
              </a:p>
            </p:txBody>
          </p:sp>
        </p:grpSp>
      </p:grpSp>
      <p:grpSp>
        <p:nvGrpSpPr>
          <p:cNvPr id="5" name="Gruppierung 22"/>
          <p:cNvGrpSpPr>
            <a:grpSpLocks/>
          </p:cNvGrpSpPr>
          <p:nvPr/>
        </p:nvGrpSpPr>
        <p:grpSpPr bwMode="auto">
          <a:xfrm>
            <a:off x="3995738" y="1098550"/>
            <a:ext cx="1309687" cy="1558925"/>
            <a:chOff x="3340452" y="685800"/>
            <a:chExt cx="1736373" cy="2066634"/>
          </a:xfrm>
        </p:grpSpPr>
        <p:pic>
          <p:nvPicPr>
            <p:cNvPr id="170134" name="Bild 15" descr="ist2_8730174-food-shoppin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588" y="685800"/>
              <a:ext cx="911225" cy="136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ieren 2"/>
            <p:cNvGrpSpPr>
              <a:grpSpLocks/>
            </p:cNvGrpSpPr>
            <p:nvPr/>
          </p:nvGrpSpPr>
          <p:grpSpPr bwMode="auto">
            <a:xfrm>
              <a:off x="3340452" y="1981205"/>
              <a:ext cx="1657373" cy="771229"/>
              <a:chOff x="438961" y="5528869"/>
              <a:chExt cx="1656357" cy="772178"/>
            </a:xfrm>
          </p:grpSpPr>
          <p:sp>
            <p:nvSpPr>
              <p:cNvPr id="170141" name="Text Box 49"/>
              <p:cNvSpPr txBox="1">
                <a:spLocks noChangeArrowheads="1"/>
              </p:cNvSpPr>
              <p:nvPr/>
            </p:nvSpPr>
            <p:spPr bwMode="auto">
              <a:xfrm>
                <a:off x="579187" y="5528869"/>
                <a:ext cx="1447580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CASHBACK</a:t>
                </a:r>
              </a:p>
            </p:txBody>
          </p:sp>
          <p:sp>
            <p:nvSpPr>
              <p:cNvPr id="170142" name="Textfeld 22"/>
              <p:cNvSpPr txBox="1">
                <a:spLocks noChangeArrowheads="1"/>
              </p:cNvSpPr>
              <p:nvPr/>
            </p:nvSpPr>
            <p:spPr bwMode="auto">
              <a:xfrm>
                <a:off x="438961" y="5770067"/>
                <a:ext cx="1656357" cy="530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€ </a:t>
                </a:r>
                <a:r>
                  <a:rPr lang="de-AT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60 - 240</a:t>
                </a:r>
                <a:r>
                  <a:rPr lang="bg-BG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 </a:t>
                </a:r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anualmente</a:t>
                </a:r>
                <a:endPara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endParaRPr>
              </a:p>
            </p:txBody>
          </p:sp>
        </p:grpSp>
        <p:grpSp>
          <p:nvGrpSpPr>
            <p:cNvPr id="7" name="Gruppieren 66"/>
            <p:cNvGrpSpPr>
              <a:grpSpLocks/>
            </p:cNvGrpSpPr>
            <p:nvPr/>
          </p:nvGrpSpPr>
          <p:grpSpPr bwMode="auto">
            <a:xfrm>
              <a:off x="4000500" y="984250"/>
              <a:ext cx="1076325" cy="765175"/>
              <a:chOff x="395288" y="1080366"/>
              <a:chExt cx="1076325" cy="765175"/>
            </a:xfrm>
          </p:grpSpPr>
          <p:pic>
            <p:nvPicPr>
              <p:cNvPr id="170137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10803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38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88" y="12327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3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88" y="13851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4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88" y="15375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Gruppierung 54"/>
          <p:cNvGrpSpPr>
            <a:grpSpLocks/>
          </p:cNvGrpSpPr>
          <p:nvPr/>
        </p:nvGrpSpPr>
        <p:grpSpPr bwMode="auto">
          <a:xfrm>
            <a:off x="622300" y="1844675"/>
            <a:ext cx="1258888" cy="1643063"/>
            <a:chOff x="1115616" y="2216088"/>
            <a:chExt cx="1258006" cy="1641859"/>
          </a:xfrm>
        </p:grpSpPr>
        <p:pic>
          <p:nvPicPr>
            <p:cNvPr id="170125" name="Picture 6" descr="http://www.mpreis.at/uploads/pics/mann_mbox_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330" y="2408710"/>
              <a:ext cx="382838" cy="903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ieren 33"/>
            <p:cNvGrpSpPr>
              <a:grpSpLocks/>
            </p:cNvGrpSpPr>
            <p:nvPr/>
          </p:nvGrpSpPr>
          <p:grpSpPr bwMode="auto">
            <a:xfrm>
              <a:off x="1115616" y="3258680"/>
              <a:ext cx="1258006" cy="599267"/>
              <a:chOff x="579045" y="5528869"/>
              <a:chExt cx="1706360" cy="813581"/>
            </a:xfrm>
          </p:grpSpPr>
          <p:sp>
            <p:nvSpPr>
              <p:cNvPr id="170132" name="Text Box 49"/>
              <p:cNvSpPr txBox="1">
                <a:spLocks noChangeArrowheads="1"/>
              </p:cNvSpPr>
              <p:nvPr/>
            </p:nvSpPr>
            <p:spPr bwMode="auto">
              <a:xfrm>
                <a:off x="579186" y="5528869"/>
                <a:ext cx="1706219" cy="288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CASHBACK</a:t>
                </a:r>
              </a:p>
            </p:txBody>
          </p:sp>
          <p:sp>
            <p:nvSpPr>
              <p:cNvPr id="170133" name="Textfeld 35"/>
              <p:cNvSpPr txBox="1">
                <a:spLocks noChangeArrowheads="1"/>
              </p:cNvSpPr>
              <p:nvPr/>
            </p:nvSpPr>
            <p:spPr bwMode="auto">
              <a:xfrm>
                <a:off x="579045" y="5799568"/>
                <a:ext cx="1544324" cy="542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60 - 240</a:t>
                </a:r>
                <a:r>
                  <a:rPr lang="bg-BG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 </a:t>
                </a:r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anualmente</a:t>
                </a:r>
                <a:endPara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endParaRPr>
              </a:p>
            </p:txBody>
          </p:sp>
        </p:grpSp>
        <p:grpSp>
          <p:nvGrpSpPr>
            <p:cNvPr id="10" name="Gruppieren 49"/>
            <p:cNvGrpSpPr>
              <a:grpSpLocks/>
            </p:cNvGrpSpPr>
            <p:nvPr/>
          </p:nvGrpSpPr>
          <p:grpSpPr bwMode="auto">
            <a:xfrm>
              <a:off x="1579848" y="2216088"/>
              <a:ext cx="793774" cy="564306"/>
              <a:chOff x="542926" y="1052540"/>
              <a:chExt cx="1076325" cy="765175"/>
            </a:xfrm>
          </p:grpSpPr>
          <p:pic>
            <p:nvPicPr>
              <p:cNvPr id="170128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6" y="1052540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29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326" y="1204940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3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6" y="1357340"/>
                <a:ext cx="619126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31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125" y="1509740"/>
                <a:ext cx="619126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" name="Gruppierung 53"/>
          <p:cNvGrpSpPr>
            <a:grpSpLocks/>
          </p:cNvGrpSpPr>
          <p:nvPr/>
        </p:nvGrpSpPr>
        <p:grpSpPr bwMode="auto">
          <a:xfrm>
            <a:off x="1778000" y="4756150"/>
            <a:ext cx="1663700" cy="1482725"/>
            <a:chOff x="1611944" y="4325697"/>
            <a:chExt cx="1663913" cy="1482115"/>
          </a:xfrm>
        </p:grpSpPr>
        <p:pic>
          <p:nvPicPr>
            <p:cNvPr id="170116" name="Grafik 22" descr="women_shoppin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678" y="4325697"/>
              <a:ext cx="667599" cy="984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ieren 30"/>
            <p:cNvGrpSpPr>
              <a:grpSpLocks/>
            </p:cNvGrpSpPr>
            <p:nvPr/>
          </p:nvGrpSpPr>
          <p:grpSpPr bwMode="auto">
            <a:xfrm>
              <a:off x="2004344" y="5183095"/>
              <a:ext cx="1271513" cy="624717"/>
              <a:chOff x="579185" y="5528869"/>
              <a:chExt cx="3128260" cy="899853"/>
            </a:xfrm>
          </p:grpSpPr>
          <p:sp>
            <p:nvSpPr>
              <p:cNvPr id="170123" name="Text Box 49"/>
              <p:cNvSpPr txBox="1">
                <a:spLocks noChangeArrowheads="1"/>
              </p:cNvSpPr>
              <p:nvPr/>
            </p:nvSpPr>
            <p:spPr bwMode="auto">
              <a:xfrm>
                <a:off x="579185" y="5528869"/>
                <a:ext cx="2596779" cy="288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CASHBACK</a:t>
                </a:r>
              </a:p>
            </p:txBody>
          </p:sp>
          <p:sp>
            <p:nvSpPr>
              <p:cNvPr id="170124" name="Textfeld 32"/>
              <p:cNvSpPr txBox="1">
                <a:spLocks noChangeArrowheads="1"/>
              </p:cNvSpPr>
              <p:nvPr/>
            </p:nvSpPr>
            <p:spPr bwMode="auto">
              <a:xfrm>
                <a:off x="606741" y="5852511"/>
                <a:ext cx="3100704" cy="576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€ </a:t>
                </a:r>
                <a:r>
                  <a:rPr lang="de-AT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60 - 240</a:t>
                </a:r>
                <a:r>
                  <a:rPr lang="bg-BG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 </a:t>
                </a:r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anualmentte</a:t>
                </a:r>
                <a:endPara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endParaRPr>
              </a:p>
            </p:txBody>
          </p:sp>
        </p:grpSp>
        <p:grpSp>
          <p:nvGrpSpPr>
            <p:cNvPr id="13" name="Gruppieren 76"/>
            <p:cNvGrpSpPr>
              <a:grpSpLocks/>
            </p:cNvGrpSpPr>
            <p:nvPr/>
          </p:nvGrpSpPr>
          <p:grpSpPr bwMode="auto">
            <a:xfrm>
              <a:off x="1611944" y="4694256"/>
              <a:ext cx="748151" cy="531872"/>
              <a:chOff x="395288" y="1080366"/>
              <a:chExt cx="1076325" cy="765175"/>
            </a:xfrm>
          </p:grpSpPr>
          <p:pic>
            <p:nvPicPr>
              <p:cNvPr id="170119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10803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20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88" y="12327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21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88" y="13851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22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88" y="15375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" name="Gruppierung 52"/>
          <p:cNvGrpSpPr>
            <a:grpSpLocks/>
          </p:cNvGrpSpPr>
          <p:nvPr/>
        </p:nvGrpSpPr>
        <p:grpSpPr bwMode="auto">
          <a:xfrm>
            <a:off x="6527800" y="4846638"/>
            <a:ext cx="1427163" cy="1339850"/>
            <a:chOff x="6065974" y="4595813"/>
            <a:chExt cx="2220420" cy="1967769"/>
          </a:xfrm>
        </p:grpSpPr>
        <p:pic>
          <p:nvPicPr>
            <p:cNvPr id="170107" name="Grafik 20" descr="shopping_couple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25" y="4746625"/>
              <a:ext cx="1484313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ieren 27"/>
            <p:cNvGrpSpPr>
              <a:grpSpLocks/>
            </p:cNvGrpSpPr>
            <p:nvPr/>
          </p:nvGrpSpPr>
          <p:grpSpPr bwMode="auto">
            <a:xfrm>
              <a:off x="6065974" y="5737619"/>
              <a:ext cx="2220420" cy="825963"/>
              <a:chOff x="494257" y="5579950"/>
              <a:chExt cx="2221144" cy="823884"/>
            </a:xfrm>
          </p:grpSpPr>
          <p:sp>
            <p:nvSpPr>
              <p:cNvPr id="170114" name="Text Box 49"/>
              <p:cNvSpPr txBox="1">
                <a:spLocks noChangeArrowheads="1"/>
              </p:cNvSpPr>
              <p:nvPr/>
            </p:nvSpPr>
            <p:spPr bwMode="auto">
              <a:xfrm>
                <a:off x="617915" y="5579950"/>
                <a:ext cx="2048890" cy="288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CASHBACK</a:t>
                </a:r>
              </a:p>
            </p:txBody>
          </p:sp>
          <p:sp>
            <p:nvSpPr>
              <p:cNvPr id="170115" name="Textfeld 29"/>
              <p:cNvSpPr txBox="1">
                <a:spLocks noChangeArrowheads="1"/>
              </p:cNvSpPr>
              <p:nvPr/>
            </p:nvSpPr>
            <p:spPr bwMode="auto">
              <a:xfrm>
                <a:off x="494257" y="5817648"/>
                <a:ext cx="2221144" cy="586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€ </a:t>
                </a:r>
                <a:r>
                  <a:rPr lang="de-AT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60 - 240</a:t>
                </a:r>
                <a:r>
                  <a:rPr lang="bg-BG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 </a:t>
                </a:r>
                <a:r>
                  <a:rPr lang="de-DE" sz="1000" b="1">
                    <a:solidFill>
                      <a:srgbClr val="595959"/>
                    </a:solidFill>
                    <a:latin typeface="Arial Unicode MS" charset="0"/>
                    <a:cs typeface="Arial Unicode MS" charset="0"/>
                  </a:rPr>
                  <a:t>anualmente</a:t>
                </a:r>
                <a:endParaRPr lang="bg-BG" sz="1000" b="1">
                  <a:solidFill>
                    <a:srgbClr val="595959"/>
                  </a:solidFill>
                  <a:latin typeface="Arial Unicode MS" charset="0"/>
                  <a:cs typeface="Arial Unicode MS" charset="0"/>
                </a:endParaRPr>
              </a:p>
            </p:txBody>
          </p:sp>
        </p:grpSp>
        <p:grpSp>
          <p:nvGrpSpPr>
            <p:cNvPr id="16" name="Gruppieren 61"/>
            <p:cNvGrpSpPr>
              <a:grpSpLocks/>
            </p:cNvGrpSpPr>
            <p:nvPr/>
          </p:nvGrpSpPr>
          <p:grpSpPr bwMode="auto">
            <a:xfrm>
              <a:off x="6875463" y="4595813"/>
              <a:ext cx="1076325" cy="765175"/>
              <a:chOff x="395288" y="1080366"/>
              <a:chExt cx="1076325" cy="765175"/>
            </a:xfrm>
          </p:grpSpPr>
          <p:pic>
            <p:nvPicPr>
              <p:cNvPr id="170110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10803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1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88" y="12327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2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88" y="13851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13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488" y="1537566"/>
                <a:ext cx="6191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uppierung 87"/>
          <p:cNvGrpSpPr>
            <a:grpSpLocks/>
          </p:cNvGrpSpPr>
          <p:nvPr/>
        </p:nvGrpSpPr>
        <p:grpSpPr bwMode="auto">
          <a:xfrm>
            <a:off x="4276725" y="3263900"/>
            <a:ext cx="1714500" cy="1173163"/>
            <a:chOff x="4276590" y="3263950"/>
            <a:chExt cx="1714501" cy="1173162"/>
          </a:xfrm>
        </p:grpSpPr>
        <p:pic>
          <p:nvPicPr>
            <p:cNvPr id="170101" name="Picture 6" descr="mann_frau_blau_gehen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590" y="3263950"/>
              <a:ext cx="792163" cy="117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uppieren 3"/>
            <p:cNvGrpSpPr>
              <a:grpSpLocks/>
            </p:cNvGrpSpPr>
            <p:nvPr/>
          </p:nvGrpSpPr>
          <p:grpSpPr bwMode="auto">
            <a:xfrm>
              <a:off x="5068753" y="3703548"/>
              <a:ext cx="922338" cy="639763"/>
              <a:chOff x="2666207" y="5517233"/>
              <a:chExt cx="922833" cy="639088"/>
            </a:xfrm>
          </p:grpSpPr>
          <p:pic>
            <p:nvPicPr>
              <p:cNvPr id="170103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207" y="5517233"/>
                <a:ext cx="465633" cy="18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4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8607" y="5669633"/>
                <a:ext cx="465633" cy="18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5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007" y="5822033"/>
                <a:ext cx="465633" cy="18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106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3407" y="5974433"/>
                <a:ext cx="465633" cy="18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uppieren 1"/>
          <p:cNvGrpSpPr>
            <a:grpSpLocks/>
          </p:cNvGrpSpPr>
          <p:nvPr/>
        </p:nvGrpSpPr>
        <p:grpSpPr bwMode="auto">
          <a:xfrm>
            <a:off x="3962400" y="4416425"/>
            <a:ext cx="1689100" cy="812800"/>
            <a:chOff x="3203848" y="4102691"/>
            <a:chExt cx="1689650" cy="811971"/>
          </a:xfrm>
        </p:grpSpPr>
        <p:sp>
          <p:nvSpPr>
            <p:cNvPr id="170099" name="Text Box 49"/>
            <p:cNvSpPr txBox="1">
              <a:spLocks noChangeArrowheads="1"/>
            </p:cNvSpPr>
            <p:nvPr/>
          </p:nvSpPr>
          <p:spPr bwMode="auto">
            <a:xfrm>
              <a:off x="3268437" y="4102691"/>
              <a:ext cx="144758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de-DE" sz="1800" b="1">
                  <a:solidFill>
                    <a:srgbClr val="AC8712"/>
                  </a:solidFill>
                  <a:latin typeface="Arial Unicode MS" charset="0"/>
                  <a:cs typeface="Arial Unicode MS" charset="0"/>
                </a:rPr>
                <a:t>CASHBACK</a:t>
              </a:r>
            </a:p>
          </p:txBody>
        </p:sp>
        <p:sp>
          <p:nvSpPr>
            <p:cNvPr id="170100" name="Textfeld 7"/>
            <p:cNvSpPr txBox="1">
              <a:spLocks noChangeArrowheads="1"/>
            </p:cNvSpPr>
            <p:nvPr/>
          </p:nvSpPr>
          <p:spPr bwMode="auto">
            <a:xfrm>
              <a:off x="3203848" y="4391616"/>
              <a:ext cx="1689650" cy="523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€ </a:t>
              </a:r>
              <a:r>
                <a:rPr lang="de-AT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60 - 240</a:t>
              </a:r>
              <a:r>
                <a:rPr lang="bg-BG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 </a:t>
              </a:r>
              <a:r>
                <a:rPr lang="de-DE" sz="1400" b="1">
                  <a:solidFill>
                    <a:srgbClr val="595959"/>
                  </a:solidFill>
                  <a:latin typeface="Arial Unicode MS" charset="0"/>
                  <a:cs typeface="Arial Unicode MS" charset="0"/>
                </a:rPr>
                <a:t>anualmente</a:t>
              </a:r>
              <a:endParaRPr lang="bg-BG" sz="1400" b="1">
                <a:solidFill>
                  <a:srgbClr val="595959"/>
                </a:solidFill>
                <a:latin typeface="Arial Unicode MS" charset="0"/>
                <a:cs typeface="Arial Unicode MS" charset="0"/>
              </a:endParaRPr>
            </a:p>
          </p:txBody>
        </p:sp>
      </p:grpSp>
      <p:grpSp>
        <p:nvGrpSpPr>
          <p:cNvPr id="20" name="Gruppierung 159"/>
          <p:cNvGrpSpPr>
            <a:grpSpLocks/>
          </p:cNvGrpSpPr>
          <p:nvPr/>
        </p:nvGrpSpPr>
        <p:grpSpPr bwMode="auto">
          <a:xfrm>
            <a:off x="1692275" y="2492375"/>
            <a:ext cx="5183188" cy="2752725"/>
            <a:chOff x="1691680" y="2492896"/>
            <a:chExt cx="5184476" cy="2752591"/>
          </a:xfrm>
        </p:grpSpPr>
        <p:grpSp>
          <p:nvGrpSpPr>
            <p:cNvPr id="21" name="Gruppierung 158"/>
            <p:cNvGrpSpPr>
              <a:grpSpLocks/>
            </p:cNvGrpSpPr>
            <p:nvPr/>
          </p:nvGrpSpPr>
          <p:grpSpPr bwMode="auto">
            <a:xfrm>
              <a:off x="4611853" y="2492896"/>
              <a:ext cx="712021" cy="613828"/>
              <a:chOff x="4611853" y="2492896"/>
              <a:chExt cx="712021" cy="613828"/>
            </a:xfrm>
          </p:grpSpPr>
          <p:cxnSp>
            <p:nvCxnSpPr>
              <p:cNvPr id="170097" name="Gerade Verbindung mit Pfeil 69"/>
              <p:cNvCxnSpPr>
                <a:cxnSpLocks noChangeShapeType="1"/>
              </p:cNvCxnSpPr>
              <p:nvPr/>
            </p:nvCxnSpPr>
            <p:spPr bwMode="auto">
              <a:xfrm>
                <a:off x="4644008" y="2492896"/>
                <a:ext cx="0" cy="613828"/>
              </a:xfrm>
              <a:prstGeom prst="straightConnector1">
                <a:avLst/>
              </a:prstGeom>
              <a:noFill/>
              <a:ln w="25400">
                <a:solidFill>
                  <a:srgbClr val="AC871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0098" name="Text Box 49"/>
              <p:cNvSpPr txBox="1">
                <a:spLocks noChangeArrowheads="1"/>
              </p:cNvSpPr>
              <p:nvPr/>
            </p:nvSpPr>
            <p:spPr bwMode="auto">
              <a:xfrm>
                <a:off x="4611853" y="2645981"/>
                <a:ext cx="712021" cy="308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0,5%</a:t>
                </a:r>
              </a:p>
            </p:txBody>
          </p:sp>
        </p:grpSp>
        <p:grpSp>
          <p:nvGrpSpPr>
            <p:cNvPr id="22" name="Gruppierung 157"/>
            <p:cNvGrpSpPr>
              <a:grpSpLocks/>
            </p:cNvGrpSpPr>
            <p:nvPr/>
          </p:nvGrpSpPr>
          <p:grpSpPr bwMode="auto">
            <a:xfrm>
              <a:off x="1691680" y="3079750"/>
              <a:ext cx="2160240" cy="490573"/>
              <a:chOff x="1691680" y="3079750"/>
              <a:chExt cx="2160240" cy="490573"/>
            </a:xfrm>
          </p:grpSpPr>
          <p:cxnSp>
            <p:nvCxnSpPr>
              <p:cNvPr id="170095" name="Gerade Verbindung mit Pfeil 63"/>
              <p:cNvCxnSpPr>
                <a:cxnSpLocks noChangeShapeType="1"/>
              </p:cNvCxnSpPr>
              <p:nvPr/>
            </p:nvCxnSpPr>
            <p:spPr bwMode="auto">
              <a:xfrm>
                <a:off x="1691680" y="3079750"/>
                <a:ext cx="2160240" cy="490573"/>
              </a:xfrm>
              <a:prstGeom prst="straightConnector1">
                <a:avLst/>
              </a:prstGeom>
              <a:noFill/>
              <a:ln w="25400">
                <a:solidFill>
                  <a:srgbClr val="AC871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0096" name="Text Box 49"/>
              <p:cNvSpPr txBox="1">
                <a:spLocks noChangeArrowheads="1"/>
              </p:cNvSpPr>
              <p:nvPr/>
            </p:nvSpPr>
            <p:spPr bwMode="auto">
              <a:xfrm>
                <a:off x="2843808" y="3079750"/>
                <a:ext cx="712021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0,5%</a:t>
                </a:r>
              </a:p>
            </p:txBody>
          </p:sp>
        </p:grpSp>
        <p:grpSp>
          <p:nvGrpSpPr>
            <p:cNvPr id="23" name="Gruppierung 156"/>
            <p:cNvGrpSpPr>
              <a:grpSpLocks/>
            </p:cNvGrpSpPr>
            <p:nvPr/>
          </p:nvGrpSpPr>
          <p:grpSpPr bwMode="auto">
            <a:xfrm>
              <a:off x="2915816" y="4370763"/>
              <a:ext cx="1169900" cy="787889"/>
              <a:chOff x="2915816" y="4370763"/>
              <a:chExt cx="1169900" cy="787889"/>
            </a:xfrm>
          </p:grpSpPr>
          <p:cxnSp>
            <p:nvCxnSpPr>
              <p:cNvPr id="170093" name="Gerade Verbindung mit Pfeil 71"/>
              <p:cNvCxnSpPr>
                <a:cxnSpLocks noChangeShapeType="1"/>
              </p:cNvCxnSpPr>
              <p:nvPr/>
            </p:nvCxnSpPr>
            <p:spPr bwMode="auto">
              <a:xfrm flipV="1">
                <a:off x="2915816" y="4370763"/>
                <a:ext cx="1169900" cy="787889"/>
              </a:xfrm>
              <a:prstGeom prst="straightConnector1">
                <a:avLst/>
              </a:prstGeom>
              <a:noFill/>
              <a:ln w="25400">
                <a:solidFill>
                  <a:srgbClr val="AC871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0094" name="Text Box 49"/>
              <p:cNvSpPr txBox="1">
                <a:spLocks noChangeArrowheads="1"/>
              </p:cNvSpPr>
              <p:nvPr/>
            </p:nvSpPr>
            <p:spPr bwMode="auto">
              <a:xfrm>
                <a:off x="3059832" y="4530672"/>
                <a:ext cx="712021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0,5%</a:t>
                </a:r>
              </a:p>
            </p:txBody>
          </p:sp>
        </p:grpSp>
        <p:grpSp>
          <p:nvGrpSpPr>
            <p:cNvPr id="24" name="Gruppierung 154"/>
            <p:cNvGrpSpPr>
              <a:grpSpLocks/>
            </p:cNvGrpSpPr>
            <p:nvPr/>
          </p:nvGrpSpPr>
          <p:grpSpPr bwMode="auto">
            <a:xfrm>
              <a:off x="5435860" y="2963027"/>
              <a:ext cx="1440296" cy="538452"/>
              <a:chOff x="5435860" y="2963027"/>
              <a:chExt cx="1440296" cy="538452"/>
            </a:xfrm>
          </p:grpSpPr>
          <p:cxnSp>
            <p:nvCxnSpPr>
              <p:cNvPr id="170091" name="Gerade Verbindung mit Pfeil 60"/>
              <p:cNvCxnSpPr>
                <a:cxnSpLocks noChangeShapeType="1"/>
              </p:cNvCxnSpPr>
              <p:nvPr/>
            </p:nvCxnSpPr>
            <p:spPr bwMode="auto">
              <a:xfrm flipH="1">
                <a:off x="5435860" y="2997448"/>
                <a:ext cx="1440296" cy="504031"/>
              </a:xfrm>
              <a:prstGeom prst="straightConnector1">
                <a:avLst/>
              </a:prstGeom>
              <a:noFill/>
              <a:ln w="25400">
                <a:solidFill>
                  <a:srgbClr val="AC871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0092" name="Text Box 49"/>
              <p:cNvSpPr txBox="1">
                <a:spLocks noChangeArrowheads="1"/>
              </p:cNvSpPr>
              <p:nvPr/>
            </p:nvSpPr>
            <p:spPr bwMode="auto">
              <a:xfrm>
                <a:off x="5760025" y="2963027"/>
                <a:ext cx="712021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0,5%</a:t>
                </a:r>
              </a:p>
            </p:txBody>
          </p:sp>
        </p:grpSp>
        <p:grpSp>
          <p:nvGrpSpPr>
            <p:cNvPr id="25" name="Gruppierung 155"/>
            <p:cNvGrpSpPr>
              <a:grpSpLocks/>
            </p:cNvGrpSpPr>
            <p:nvPr/>
          </p:nvGrpSpPr>
          <p:grpSpPr bwMode="auto">
            <a:xfrm>
              <a:off x="5373390" y="4372585"/>
              <a:ext cx="1358850" cy="872902"/>
              <a:chOff x="5373390" y="4372585"/>
              <a:chExt cx="1358850" cy="872902"/>
            </a:xfrm>
          </p:grpSpPr>
          <p:cxnSp>
            <p:nvCxnSpPr>
              <p:cNvPr id="170089" name="Gerade Verbindung mit Pfeil 74"/>
              <p:cNvCxnSpPr>
                <a:cxnSpLocks noChangeShapeType="1"/>
              </p:cNvCxnSpPr>
              <p:nvPr/>
            </p:nvCxnSpPr>
            <p:spPr bwMode="auto">
              <a:xfrm flipH="1" flipV="1">
                <a:off x="5373390" y="4372585"/>
                <a:ext cx="1223880" cy="872902"/>
              </a:xfrm>
              <a:prstGeom prst="straightConnector1">
                <a:avLst/>
              </a:prstGeom>
              <a:noFill/>
              <a:ln w="25400">
                <a:solidFill>
                  <a:srgbClr val="AC871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70090" name="Text Box 49"/>
              <p:cNvSpPr txBox="1">
                <a:spLocks noChangeArrowheads="1"/>
              </p:cNvSpPr>
              <p:nvPr/>
            </p:nvSpPr>
            <p:spPr bwMode="auto">
              <a:xfrm>
                <a:off x="6020219" y="4653136"/>
                <a:ext cx="712021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</a:pPr>
                <a:r>
                  <a:rPr lang="de-DE" sz="12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0,5%</a:t>
                </a:r>
              </a:p>
            </p:txBody>
          </p:sp>
        </p:grpSp>
      </p:grpSp>
      <p:grpSp>
        <p:nvGrpSpPr>
          <p:cNvPr id="26" name="Gruppierung 96"/>
          <p:cNvGrpSpPr>
            <a:grpSpLocks/>
          </p:cNvGrpSpPr>
          <p:nvPr/>
        </p:nvGrpSpPr>
        <p:grpSpPr bwMode="auto">
          <a:xfrm>
            <a:off x="4067175" y="3213100"/>
            <a:ext cx="2143125" cy="1398588"/>
            <a:chOff x="4067944" y="3212976"/>
            <a:chExt cx="2143005" cy="1398910"/>
          </a:xfrm>
        </p:grpSpPr>
        <p:grpSp>
          <p:nvGrpSpPr>
            <p:cNvPr id="27" name="Gruppieren 1"/>
            <p:cNvGrpSpPr>
              <a:grpSpLocks/>
            </p:cNvGrpSpPr>
            <p:nvPr/>
          </p:nvGrpSpPr>
          <p:grpSpPr bwMode="auto">
            <a:xfrm>
              <a:off x="5327846" y="3932647"/>
              <a:ext cx="883103" cy="679239"/>
              <a:chOff x="7957880" y="1321694"/>
              <a:chExt cx="1146249" cy="800023"/>
            </a:xfrm>
          </p:grpSpPr>
          <p:pic>
            <p:nvPicPr>
              <p:cNvPr id="170081" name="Picture 6" descr="position_blau_150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5590" y="1589124"/>
                <a:ext cx="603291" cy="25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2" name="Picture 7" descr="position_blau_400"/>
              <p:cNvPicPr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5594" y="1864642"/>
                <a:ext cx="618535" cy="25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0083" name="Picture 4" descr="position_blau_50"/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7880" y="1321694"/>
                <a:ext cx="598189" cy="248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uppierung 18"/>
            <p:cNvGrpSpPr>
              <a:grpSpLocks/>
            </p:cNvGrpSpPr>
            <p:nvPr/>
          </p:nvGrpSpPr>
          <p:grpSpPr bwMode="auto">
            <a:xfrm>
              <a:off x="4067944" y="3212976"/>
              <a:ext cx="1214437" cy="1233487"/>
              <a:chOff x="3154363" y="4892481"/>
              <a:chExt cx="1281112" cy="1295400"/>
            </a:xfrm>
          </p:grpSpPr>
          <p:sp>
            <p:nvSpPr>
              <p:cNvPr id="170078" name="Oval 6"/>
              <p:cNvSpPr>
                <a:spLocks noChangeArrowheads="1"/>
              </p:cNvSpPr>
              <p:nvPr/>
            </p:nvSpPr>
            <p:spPr bwMode="auto">
              <a:xfrm>
                <a:off x="3154363" y="4892481"/>
                <a:ext cx="1281112" cy="129540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AC871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>
                  <a:solidFill>
                    <a:srgbClr val="FFFFFF"/>
                  </a:solidFill>
                  <a:latin typeface="Arial Unicode MS" charset="0"/>
                  <a:cs typeface="Arial Unicode MS" charset="0"/>
                </a:endParaRPr>
              </a:p>
            </p:txBody>
          </p:sp>
          <p:pic>
            <p:nvPicPr>
              <p:cNvPr id="170079" name="Picture 49" descr="mann_frau_gold_business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8388" y="5092700"/>
                <a:ext cx="365125" cy="527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80" name="Rectangle 7"/>
              <p:cNvSpPr>
                <a:spLocks noChangeArrowheads="1"/>
              </p:cNvSpPr>
              <p:nvPr/>
            </p:nvSpPr>
            <p:spPr bwMode="auto">
              <a:xfrm>
                <a:off x="3198813" y="5549900"/>
                <a:ext cx="11525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/>
              <a:p>
                <a:pPr algn="ctr" eaLnBrk="0" hangingPunct="0"/>
                <a:r>
                  <a:rPr lang="de-DE" sz="14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Premium</a:t>
                </a:r>
              </a:p>
              <a:p>
                <a:pPr algn="ctr" eaLnBrk="0" hangingPunct="0"/>
                <a:r>
                  <a:rPr lang="de-DE" sz="1400" b="1">
                    <a:solidFill>
                      <a:srgbClr val="AC8712"/>
                    </a:solidFill>
                    <a:latin typeface="Arial Unicode MS" charset="0"/>
                    <a:cs typeface="Arial Unicode MS" charset="0"/>
                  </a:rPr>
                  <a:t>Team</a:t>
                </a:r>
              </a:p>
            </p:txBody>
          </p:sp>
        </p:grpSp>
      </p:grpSp>
      <p:grpSp>
        <p:nvGrpSpPr>
          <p:cNvPr id="29" name="Gruppierung 146"/>
          <p:cNvGrpSpPr>
            <a:grpSpLocks/>
          </p:cNvGrpSpPr>
          <p:nvPr/>
        </p:nvGrpSpPr>
        <p:grpSpPr bwMode="auto">
          <a:xfrm>
            <a:off x="4386263" y="4597400"/>
            <a:ext cx="674687" cy="1784350"/>
            <a:chOff x="4385741" y="4597739"/>
            <a:chExt cx="675684" cy="1783636"/>
          </a:xfrm>
        </p:grpSpPr>
        <p:cxnSp>
          <p:nvCxnSpPr>
            <p:cNvPr id="170074" name="Gerade Verbindung mit Pfeil 139"/>
            <p:cNvCxnSpPr>
              <a:cxnSpLocks noChangeShapeType="1"/>
            </p:cNvCxnSpPr>
            <p:nvPr/>
          </p:nvCxnSpPr>
          <p:spPr bwMode="auto">
            <a:xfrm>
              <a:off x="4751120" y="4597739"/>
              <a:ext cx="0" cy="666834"/>
            </a:xfrm>
            <a:prstGeom prst="straightConnector1">
              <a:avLst/>
            </a:prstGeom>
            <a:noFill/>
            <a:ln w="25400">
              <a:solidFill>
                <a:srgbClr val="AC871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70075" name="Picture 49" descr="mann_frau_gold_business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741" y="5442578"/>
              <a:ext cx="675684" cy="93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uppierung 143"/>
          <p:cNvGrpSpPr>
            <a:grpSpLocks/>
          </p:cNvGrpSpPr>
          <p:nvPr/>
        </p:nvGrpSpPr>
        <p:grpSpPr bwMode="auto">
          <a:xfrm>
            <a:off x="2549525" y="1171575"/>
            <a:ext cx="1552575" cy="2058988"/>
            <a:chOff x="2550316" y="1171252"/>
            <a:chExt cx="1551437" cy="2058984"/>
          </a:xfrm>
        </p:grpSpPr>
        <p:pic>
          <p:nvPicPr>
            <p:cNvPr id="170072" name="Picture 49" descr="mann_frau_gold_business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316" y="1171252"/>
              <a:ext cx="675684" cy="93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0073" name="Gerade Verbindung mit Pfeil 120"/>
            <p:cNvCxnSpPr>
              <a:cxnSpLocks noChangeShapeType="1"/>
            </p:cNvCxnSpPr>
            <p:nvPr/>
          </p:nvCxnSpPr>
          <p:spPr bwMode="auto">
            <a:xfrm flipH="1" flipV="1">
              <a:off x="3252133" y="2184455"/>
              <a:ext cx="849620" cy="1045781"/>
            </a:xfrm>
            <a:prstGeom prst="straightConnector1">
              <a:avLst/>
            </a:prstGeom>
            <a:noFill/>
            <a:ln w="25400">
              <a:solidFill>
                <a:srgbClr val="AC871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1" name="Gruppierung 144"/>
          <p:cNvGrpSpPr>
            <a:grpSpLocks/>
          </p:cNvGrpSpPr>
          <p:nvPr/>
        </p:nvGrpSpPr>
        <p:grpSpPr bwMode="auto">
          <a:xfrm>
            <a:off x="5075238" y="1130300"/>
            <a:ext cx="1327150" cy="2082800"/>
            <a:chOff x="5075568" y="1130924"/>
            <a:chExt cx="1327438" cy="2082052"/>
          </a:xfrm>
        </p:grpSpPr>
        <p:pic>
          <p:nvPicPr>
            <p:cNvPr id="170070" name="Picture 49" descr="mann_frau_gold_business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322" y="1130924"/>
              <a:ext cx="675684" cy="93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0071" name="Gerade Verbindung mit Pfeil 124"/>
            <p:cNvCxnSpPr>
              <a:cxnSpLocks noChangeShapeType="1"/>
            </p:cNvCxnSpPr>
            <p:nvPr/>
          </p:nvCxnSpPr>
          <p:spPr bwMode="auto">
            <a:xfrm flipV="1">
              <a:off x="5075568" y="2182114"/>
              <a:ext cx="763205" cy="1030862"/>
            </a:xfrm>
            <a:prstGeom prst="straightConnector1">
              <a:avLst/>
            </a:prstGeom>
            <a:noFill/>
            <a:ln w="25400">
              <a:solidFill>
                <a:srgbClr val="AC871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70018" name="Gruppierung 145"/>
          <p:cNvGrpSpPr>
            <a:grpSpLocks/>
          </p:cNvGrpSpPr>
          <p:nvPr/>
        </p:nvGrpSpPr>
        <p:grpSpPr bwMode="auto">
          <a:xfrm>
            <a:off x="5453063" y="3500438"/>
            <a:ext cx="2387600" cy="939800"/>
            <a:chOff x="5453763" y="3501781"/>
            <a:chExt cx="2386567" cy="938797"/>
          </a:xfrm>
        </p:grpSpPr>
        <p:pic>
          <p:nvPicPr>
            <p:cNvPr id="170068" name="Picture 49" descr="mann_frau_gold_business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646" y="3501781"/>
              <a:ext cx="675684" cy="93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0069" name="Gerade Verbindung mit Pfeil 129"/>
            <p:cNvCxnSpPr>
              <a:cxnSpLocks noChangeShapeType="1"/>
            </p:cNvCxnSpPr>
            <p:nvPr/>
          </p:nvCxnSpPr>
          <p:spPr bwMode="auto">
            <a:xfrm>
              <a:off x="5453763" y="3856109"/>
              <a:ext cx="1691848" cy="152561"/>
            </a:xfrm>
            <a:prstGeom prst="straightConnector1">
              <a:avLst/>
            </a:prstGeom>
            <a:noFill/>
            <a:ln w="25400">
              <a:solidFill>
                <a:srgbClr val="AC871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70019" name="Gruppierung 147"/>
          <p:cNvGrpSpPr>
            <a:grpSpLocks/>
          </p:cNvGrpSpPr>
          <p:nvPr/>
        </p:nvGrpSpPr>
        <p:grpSpPr bwMode="auto">
          <a:xfrm>
            <a:off x="1638300" y="3570288"/>
            <a:ext cx="2286000" cy="938212"/>
            <a:chOff x="1638145" y="3570323"/>
            <a:chExt cx="2285783" cy="938797"/>
          </a:xfrm>
        </p:grpSpPr>
        <p:pic>
          <p:nvPicPr>
            <p:cNvPr id="170066" name="Picture 49" descr="mann_frau_gold_business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145" y="3570323"/>
              <a:ext cx="675684" cy="93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0067" name="Gerade Verbindung mit Pfeil 131"/>
            <p:cNvCxnSpPr>
              <a:cxnSpLocks noChangeShapeType="1"/>
            </p:cNvCxnSpPr>
            <p:nvPr/>
          </p:nvCxnSpPr>
          <p:spPr bwMode="auto">
            <a:xfrm flipH="1">
              <a:off x="2526264" y="3875931"/>
              <a:ext cx="1397664" cy="162258"/>
            </a:xfrm>
            <a:prstGeom prst="straightConnector1">
              <a:avLst/>
            </a:prstGeom>
            <a:noFill/>
            <a:ln w="25400">
              <a:solidFill>
                <a:srgbClr val="AC871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70020" name="Gruppieren 201"/>
          <p:cNvGrpSpPr>
            <a:grpSpLocks/>
          </p:cNvGrpSpPr>
          <p:nvPr/>
        </p:nvGrpSpPr>
        <p:grpSpPr bwMode="auto">
          <a:xfrm>
            <a:off x="1570038" y="1125538"/>
            <a:ext cx="1019175" cy="790575"/>
            <a:chOff x="5043795" y="1944681"/>
            <a:chExt cx="1219137" cy="948359"/>
          </a:xfrm>
        </p:grpSpPr>
        <p:grpSp>
          <p:nvGrpSpPr>
            <p:cNvPr id="170030" name="Gruppieren 87"/>
            <p:cNvGrpSpPr>
              <a:grpSpLocks/>
            </p:cNvGrpSpPr>
            <p:nvPr/>
          </p:nvGrpSpPr>
          <p:grpSpPr bwMode="auto">
            <a:xfrm>
              <a:off x="5456897" y="2607237"/>
              <a:ext cx="806035" cy="285803"/>
              <a:chOff x="4714876" y="4143380"/>
              <a:chExt cx="805980" cy="285752"/>
            </a:xfrm>
          </p:grpSpPr>
          <p:pic>
            <p:nvPicPr>
              <p:cNvPr id="170063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64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65" name="Textfeld 150"/>
              <p:cNvSpPr txBox="1">
                <a:spLocks noChangeArrowheads="1"/>
              </p:cNvSpPr>
              <p:nvPr/>
            </p:nvSpPr>
            <p:spPr bwMode="auto">
              <a:xfrm>
                <a:off x="4878402" y="4160472"/>
                <a:ext cx="533449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latin typeface="Arial Unicode MS" charset="0"/>
                    <a:cs typeface="Arial Unicode MS" charset="0"/>
                  </a:rPr>
                  <a:t>  </a:t>
                </a:r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400</a:t>
                </a:r>
              </a:p>
            </p:txBody>
          </p:sp>
        </p:grpSp>
        <p:grpSp>
          <p:nvGrpSpPr>
            <p:cNvPr id="170031" name="Gruppieren 104"/>
            <p:cNvGrpSpPr>
              <a:grpSpLocks/>
            </p:cNvGrpSpPr>
            <p:nvPr/>
          </p:nvGrpSpPr>
          <p:grpSpPr bwMode="auto">
            <a:xfrm>
              <a:off x="5258131" y="2274954"/>
              <a:ext cx="806035" cy="285803"/>
              <a:chOff x="4714876" y="4143380"/>
              <a:chExt cx="805980" cy="285752"/>
            </a:xfrm>
          </p:grpSpPr>
          <p:pic>
            <p:nvPicPr>
              <p:cNvPr id="170060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61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62" name="Textfeld 150"/>
              <p:cNvSpPr txBox="1">
                <a:spLocks noChangeArrowheads="1"/>
              </p:cNvSpPr>
              <p:nvPr/>
            </p:nvSpPr>
            <p:spPr bwMode="auto">
              <a:xfrm>
                <a:off x="5030810" y="4166564"/>
                <a:ext cx="384320" cy="23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150</a:t>
                </a:r>
              </a:p>
            </p:txBody>
          </p:sp>
        </p:grpSp>
        <p:grpSp>
          <p:nvGrpSpPr>
            <p:cNvPr id="170032" name="Gruppieren 108"/>
            <p:cNvGrpSpPr>
              <a:grpSpLocks/>
            </p:cNvGrpSpPr>
            <p:nvPr/>
          </p:nvGrpSpPr>
          <p:grpSpPr bwMode="auto">
            <a:xfrm>
              <a:off x="5043795" y="1944681"/>
              <a:ext cx="806035" cy="285803"/>
              <a:chOff x="4714876" y="4143380"/>
              <a:chExt cx="805980" cy="285752"/>
            </a:xfrm>
          </p:grpSpPr>
          <p:pic>
            <p:nvPicPr>
              <p:cNvPr id="170057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58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59" name="Textfeld 150"/>
              <p:cNvSpPr txBox="1">
                <a:spLocks noChangeArrowheads="1"/>
              </p:cNvSpPr>
              <p:nvPr/>
            </p:nvSpPr>
            <p:spPr bwMode="auto">
              <a:xfrm>
                <a:off x="4929197" y="4160472"/>
                <a:ext cx="473232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chemeClr val="bg1"/>
                    </a:solidFill>
                    <a:latin typeface="Arial Unicode MS" charset="0"/>
                    <a:cs typeface="Arial Unicode MS" charset="0"/>
                  </a:rPr>
                  <a:t> 50</a:t>
                </a:r>
              </a:p>
            </p:txBody>
          </p:sp>
        </p:grpSp>
      </p:grpSp>
      <p:grpSp>
        <p:nvGrpSpPr>
          <p:cNvPr id="170042" name="Gruppieren 201"/>
          <p:cNvGrpSpPr>
            <a:grpSpLocks/>
          </p:cNvGrpSpPr>
          <p:nvPr/>
        </p:nvGrpSpPr>
        <p:grpSpPr bwMode="auto">
          <a:xfrm>
            <a:off x="6432550" y="981075"/>
            <a:ext cx="1019175" cy="792163"/>
            <a:chOff x="5043795" y="1944681"/>
            <a:chExt cx="1219137" cy="948359"/>
          </a:xfrm>
        </p:grpSpPr>
        <p:grpSp>
          <p:nvGrpSpPr>
            <p:cNvPr id="170043" name="Gruppieren 87"/>
            <p:cNvGrpSpPr>
              <a:grpSpLocks/>
            </p:cNvGrpSpPr>
            <p:nvPr/>
          </p:nvGrpSpPr>
          <p:grpSpPr bwMode="auto">
            <a:xfrm>
              <a:off x="5456897" y="2607237"/>
              <a:ext cx="806035" cy="285803"/>
              <a:chOff x="4714876" y="4143380"/>
              <a:chExt cx="805980" cy="285752"/>
            </a:xfrm>
          </p:grpSpPr>
          <p:pic>
            <p:nvPicPr>
              <p:cNvPr id="170051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52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53" name="Textfeld 150"/>
              <p:cNvSpPr txBox="1">
                <a:spLocks noChangeArrowheads="1"/>
              </p:cNvSpPr>
              <p:nvPr/>
            </p:nvSpPr>
            <p:spPr bwMode="auto">
              <a:xfrm>
                <a:off x="4878402" y="4160472"/>
                <a:ext cx="533449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 dirty="0">
                    <a:latin typeface="Arial Unicode MS" charset="0"/>
                    <a:cs typeface="Arial Unicode MS" charset="0"/>
                  </a:rPr>
                  <a:t>  </a:t>
                </a:r>
                <a:r>
                  <a:rPr lang="de-AT" sz="1500" dirty="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400</a:t>
                </a:r>
              </a:p>
            </p:txBody>
          </p:sp>
        </p:grpSp>
        <p:grpSp>
          <p:nvGrpSpPr>
            <p:cNvPr id="170044" name="Gruppieren 104"/>
            <p:cNvGrpSpPr>
              <a:grpSpLocks/>
            </p:cNvGrpSpPr>
            <p:nvPr/>
          </p:nvGrpSpPr>
          <p:grpSpPr bwMode="auto">
            <a:xfrm>
              <a:off x="5258131" y="2274954"/>
              <a:ext cx="806035" cy="285803"/>
              <a:chOff x="4714876" y="4143380"/>
              <a:chExt cx="805980" cy="285752"/>
            </a:xfrm>
          </p:grpSpPr>
          <p:pic>
            <p:nvPicPr>
              <p:cNvPr id="170048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49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50" name="Textfeld 150"/>
              <p:cNvSpPr txBox="1">
                <a:spLocks noChangeArrowheads="1"/>
              </p:cNvSpPr>
              <p:nvPr/>
            </p:nvSpPr>
            <p:spPr bwMode="auto">
              <a:xfrm>
                <a:off x="5030810" y="4166564"/>
                <a:ext cx="384320" cy="23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150</a:t>
                </a:r>
              </a:p>
            </p:txBody>
          </p:sp>
        </p:grpSp>
        <p:grpSp>
          <p:nvGrpSpPr>
            <p:cNvPr id="170054" name="Gruppieren 108"/>
            <p:cNvGrpSpPr>
              <a:grpSpLocks/>
            </p:cNvGrpSpPr>
            <p:nvPr/>
          </p:nvGrpSpPr>
          <p:grpSpPr bwMode="auto">
            <a:xfrm>
              <a:off x="5043795" y="1944681"/>
              <a:ext cx="806035" cy="285803"/>
              <a:chOff x="4714876" y="4143380"/>
              <a:chExt cx="805980" cy="285752"/>
            </a:xfrm>
          </p:grpSpPr>
          <p:pic>
            <p:nvPicPr>
              <p:cNvPr id="170045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46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47" name="Textfeld 150"/>
              <p:cNvSpPr txBox="1">
                <a:spLocks noChangeArrowheads="1"/>
              </p:cNvSpPr>
              <p:nvPr/>
            </p:nvSpPr>
            <p:spPr bwMode="auto">
              <a:xfrm>
                <a:off x="4929197" y="4160472"/>
                <a:ext cx="473232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chemeClr val="bg1"/>
                    </a:solidFill>
                    <a:latin typeface="Arial Unicode MS" charset="0"/>
                    <a:cs typeface="Arial Unicode MS" charset="0"/>
                  </a:rPr>
                  <a:t> 50</a:t>
                </a:r>
              </a:p>
            </p:txBody>
          </p:sp>
        </p:grpSp>
      </p:grpSp>
      <p:grpSp>
        <p:nvGrpSpPr>
          <p:cNvPr id="170055" name="Gruppieren 201"/>
          <p:cNvGrpSpPr>
            <a:grpSpLocks/>
          </p:cNvGrpSpPr>
          <p:nvPr/>
        </p:nvGrpSpPr>
        <p:grpSpPr bwMode="auto">
          <a:xfrm>
            <a:off x="7885113" y="4005263"/>
            <a:ext cx="1019175" cy="792162"/>
            <a:chOff x="5043795" y="1944681"/>
            <a:chExt cx="1219137" cy="948359"/>
          </a:xfrm>
        </p:grpSpPr>
        <p:grpSp>
          <p:nvGrpSpPr>
            <p:cNvPr id="170056" name="Gruppieren 87"/>
            <p:cNvGrpSpPr>
              <a:grpSpLocks/>
            </p:cNvGrpSpPr>
            <p:nvPr/>
          </p:nvGrpSpPr>
          <p:grpSpPr bwMode="auto">
            <a:xfrm>
              <a:off x="5456897" y="2607237"/>
              <a:ext cx="806035" cy="285803"/>
              <a:chOff x="4714876" y="4143380"/>
              <a:chExt cx="805980" cy="285752"/>
            </a:xfrm>
          </p:grpSpPr>
          <p:pic>
            <p:nvPicPr>
              <p:cNvPr id="170039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40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41" name="Textfeld 150"/>
              <p:cNvSpPr txBox="1">
                <a:spLocks noChangeArrowheads="1"/>
              </p:cNvSpPr>
              <p:nvPr/>
            </p:nvSpPr>
            <p:spPr bwMode="auto">
              <a:xfrm>
                <a:off x="4878402" y="4160472"/>
                <a:ext cx="533449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latin typeface="Arial Unicode MS" charset="0"/>
                    <a:cs typeface="Arial Unicode MS" charset="0"/>
                  </a:rPr>
                  <a:t>  </a:t>
                </a:r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400</a:t>
                </a:r>
              </a:p>
            </p:txBody>
          </p:sp>
        </p:grpSp>
        <p:grpSp>
          <p:nvGrpSpPr>
            <p:cNvPr id="170076" name="Gruppieren 104"/>
            <p:cNvGrpSpPr>
              <a:grpSpLocks/>
            </p:cNvGrpSpPr>
            <p:nvPr/>
          </p:nvGrpSpPr>
          <p:grpSpPr bwMode="auto">
            <a:xfrm>
              <a:off x="5258131" y="2274954"/>
              <a:ext cx="806035" cy="285803"/>
              <a:chOff x="4714876" y="4143380"/>
              <a:chExt cx="805980" cy="285752"/>
            </a:xfrm>
          </p:grpSpPr>
          <p:pic>
            <p:nvPicPr>
              <p:cNvPr id="170036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37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38" name="Textfeld 150"/>
              <p:cNvSpPr txBox="1">
                <a:spLocks noChangeArrowheads="1"/>
              </p:cNvSpPr>
              <p:nvPr/>
            </p:nvSpPr>
            <p:spPr bwMode="auto">
              <a:xfrm>
                <a:off x="5030810" y="4166564"/>
                <a:ext cx="384320" cy="23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150</a:t>
                </a:r>
              </a:p>
            </p:txBody>
          </p:sp>
        </p:grpSp>
        <p:grpSp>
          <p:nvGrpSpPr>
            <p:cNvPr id="170077" name="Gruppieren 108"/>
            <p:cNvGrpSpPr>
              <a:grpSpLocks/>
            </p:cNvGrpSpPr>
            <p:nvPr/>
          </p:nvGrpSpPr>
          <p:grpSpPr bwMode="auto">
            <a:xfrm>
              <a:off x="5043795" y="1944681"/>
              <a:ext cx="806035" cy="285803"/>
              <a:chOff x="4714876" y="4143380"/>
              <a:chExt cx="805980" cy="285752"/>
            </a:xfrm>
          </p:grpSpPr>
          <p:pic>
            <p:nvPicPr>
              <p:cNvPr id="170033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34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35" name="Textfeld 150"/>
              <p:cNvSpPr txBox="1">
                <a:spLocks noChangeArrowheads="1"/>
              </p:cNvSpPr>
              <p:nvPr/>
            </p:nvSpPr>
            <p:spPr bwMode="auto">
              <a:xfrm>
                <a:off x="4929197" y="4160472"/>
                <a:ext cx="473232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chemeClr val="bg1"/>
                    </a:solidFill>
                    <a:latin typeface="Arial Unicode MS" charset="0"/>
                    <a:cs typeface="Arial Unicode MS" charset="0"/>
                  </a:rPr>
                  <a:t> 50</a:t>
                </a:r>
              </a:p>
            </p:txBody>
          </p:sp>
        </p:grpSp>
      </p:grpSp>
      <p:grpSp>
        <p:nvGrpSpPr>
          <p:cNvPr id="170084" name="Gruppieren 201"/>
          <p:cNvGrpSpPr>
            <a:grpSpLocks/>
          </p:cNvGrpSpPr>
          <p:nvPr/>
        </p:nvGrpSpPr>
        <p:grpSpPr bwMode="auto">
          <a:xfrm>
            <a:off x="5148263" y="5661025"/>
            <a:ext cx="1019175" cy="792163"/>
            <a:chOff x="5043795" y="1944681"/>
            <a:chExt cx="1219137" cy="948359"/>
          </a:xfrm>
        </p:grpSpPr>
        <p:grpSp>
          <p:nvGrpSpPr>
            <p:cNvPr id="170085" name="Gruppieren 87"/>
            <p:cNvGrpSpPr>
              <a:grpSpLocks/>
            </p:cNvGrpSpPr>
            <p:nvPr/>
          </p:nvGrpSpPr>
          <p:grpSpPr bwMode="auto">
            <a:xfrm>
              <a:off x="5456897" y="2607237"/>
              <a:ext cx="806035" cy="285803"/>
              <a:chOff x="4714876" y="4143380"/>
              <a:chExt cx="805980" cy="285752"/>
            </a:xfrm>
          </p:grpSpPr>
          <p:pic>
            <p:nvPicPr>
              <p:cNvPr id="170027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28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29" name="Textfeld 150"/>
              <p:cNvSpPr txBox="1">
                <a:spLocks noChangeArrowheads="1"/>
              </p:cNvSpPr>
              <p:nvPr/>
            </p:nvSpPr>
            <p:spPr bwMode="auto">
              <a:xfrm>
                <a:off x="4878402" y="4160472"/>
                <a:ext cx="533449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latin typeface="Arial Unicode MS" charset="0"/>
                    <a:cs typeface="Arial Unicode MS" charset="0"/>
                  </a:rPr>
                  <a:t>  </a:t>
                </a:r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400</a:t>
                </a:r>
              </a:p>
            </p:txBody>
          </p:sp>
        </p:grpSp>
        <p:grpSp>
          <p:nvGrpSpPr>
            <p:cNvPr id="170086" name="Gruppieren 104"/>
            <p:cNvGrpSpPr>
              <a:grpSpLocks/>
            </p:cNvGrpSpPr>
            <p:nvPr/>
          </p:nvGrpSpPr>
          <p:grpSpPr bwMode="auto">
            <a:xfrm>
              <a:off x="5258131" y="2274954"/>
              <a:ext cx="806035" cy="285803"/>
              <a:chOff x="4714876" y="4143380"/>
              <a:chExt cx="805980" cy="285752"/>
            </a:xfrm>
          </p:grpSpPr>
          <p:pic>
            <p:nvPicPr>
              <p:cNvPr id="170024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25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26" name="Textfeld 150"/>
              <p:cNvSpPr txBox="1">
                <a:spLocks noChangeArrowheads="1"/>
              </p:cNvSpPr>
              <p:nvPr/>
            </p:nvSpPr>
            <p:spPr bwMode="auto">
              <a:xfrm>
                <a:off x="5030810" y="4166564"/>
                <a:ext cx="384320" cy="23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150</a:t>
                </a:r>
              </a:p>
            </p:txBody>
          </p:sp>
        </p:grpSp>
        <p:grpSp>
          <p:nvGrpSpPr>
            <p:cNvPr id="170087" name="Gruppieren 108"/>
            <p:cNvGrpSpPr>
              <a:grpSpLocks/>
            </p:cNvGrpSpPr>
            <p:nvPr/>
          </p:nvGrpSpPr>
          <p:grpSpPr bwMode="auto">
            <a:xfrm>
              <a:off x="5043795" y="1944681"/>
              <a:ext cx="806035" cy="285803"/>
              <a:chOff x="4714876" y="4143380"/>
              <a:chExt cx="805980" cy="285752"/>
            </a:xfrm>
          </p:grpSpPr>
          <p:pic>
            <p:nvPicPr>
              <p:cNvPr id="170021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22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23" name="Textfeld 150"/>
              <p:cNvSpPr txBox="1">
                <a:spLocks noChangeArrowheads="1"/>
              </p:cNvSpPr>
              <p:nvPr/>
            </p:nvSpPr>
            <p:spPr bwMode="auto">
              <a:xfrm>
                <a:off x="4929197" y="4160472"/>
                <a:ext cx="473232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chemeClr val="bg1"/>
                    </a:solidFill>
                    <a:latin typeface="Arial Unicode MS" charset="0"/>
                    <a:cs typeface="Arial Unicode MS" charset="0"/>
                  </a:rPr>
                  <a:t> 50</a:t>
                </a:r>
              </a:p>
            </p:txBody>
          </p:sp>
        </p:grpSp>
      </p:grpSp>
      <p:grpSp>
        <p:nvGrpSpPr>
          <p:cNvPr id="170088" name="Gruppieren 201"/>
          <p:cNvGrpSpPr>
            <a:grpSpLocks/>
          </p:cNvGrpSpPr>
          <p:nvPr/>
        </p:nvGrpSpPr>
        <p:grpSpPr bwMode="auto">
          <a:xfrm>
            <a:off x="684213" y="3860800"/>
            <a:ext cx="1019175" cy="792163"/>
            <a:chOff x="5043795" y="1944681"/>
            <a:chExt cx="1219137" cy="948359"/>
          </a:xfrm>
        </p:grpSpPr>
        <p:grpSp>
          <p:nvGrpSpPr>
            <p:cNvPr id="170102" name="Gruppieren 87"/>
            <p:cNvGrpSpPr>
              <a:grpSpLocks/>
            </p:cNvGrpSpPr>
            <p:nvPr/>
          </p:nvGrpSpPr>
          <p:grpSpPr bwMode="auto">
            <a:xfrm>
              <a:off x="5456897" y="2607237"/>
              <a:ext cx="806035" cy="285803"/>
              <a:chOff x="4714876" y="4143380"/>
              <a:chExt cx="805980" cy="285752"/>
            </a:xfrm>
          </p:grpSpPr>
          <p:pic>
            <p:nvPicPr>
              <p:cNvPr id="170015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16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17" name="Textfeld 150"/>
              <p:cNvSpPr txBox="1">
                <a:spLocks noChangeArrowheads="1"/>
              </p:cNvSpPr>
              <p:nvPr/>
            </p:nvSpPr>
            <p:spPr bwMode="auto">
              <a:xfrm>
                <a:off x="4878402" y="4160472"/>
                <a:ext cx="533449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latin typeface="Arial Unicode MS" charset="0"/>
                    <a:cs typeface="Arial Unicode MS" charset="0"/>
                  </a:rPr>
                  <a:t>  </a:t>
                </a:r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400</a:t>
                </a:r>
              </a:p>
            </p:txBody>
          </p:sp>
        </p:grpSp>
        <p:grpSp>
          <p:nvGrpSpPr>
            <p:cNvPr id="170108" name="Gruppieren 104"/>
            <p:cNvGrpSpPr>
              <a:grpSpLocks/>
            </p:cNvGrpSpPr>
            <p:nvPr/>
          </p:nvGrpSpPr>
          <p:grpSpPr bwMode="auto">
            <a:xfrm>
              <a:off x="5258131" y="2274954"/>
              <a:ext cx="806035" cy="285803"/>
              <a:chOff x="4714876" y="4143380"/>
              <a:chExt cx="805980" cy="285752"/>
            </a:xfrm>
          </p:grpSpPr>
          <p:pic>
            <p:nvPicPr>
              <p:cNvPr id="170012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13" name="Textfeld 162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14" name="Textfeld 163"/>
              <p:cNvSpPr txBox="1">
                <a:spLocks noChangeArrowheads="1"/>
              </p:cNvSpPr>
              <p:nvPr/>
            </p:nvSpPr>
            <p:spPr bwMode="auto">
              <a:xfrm>
                <a:off x="5030810" y="4166564"/>
                <a:ext cx="384320" cy="23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150</a:t>
                </a:r>
              </a:p>
            </p:txBody>
          </p:sp>
        </p:grpSp>
        <p:grpSp>
          <p:nvGrpSpPr>
            <p:cNvPr id="170109" name="Gruppieren 108"/>
            <p:cNvGrpSpPr>
              <a:grpSpLocks/>
            </p:cNvGrpSpPr>
            <p:nvPr/>
          </p:nvGrpSpPr>
          <p:grpSpPr bwMode="auto">
            <a:xfrm>
              <a:off x="5043795" y="1944681"/>
              <a:ext cx="806035" cy="285803"/>
              <a:chOff x="4714876" y="4143380"/>
              <a:chExt cx="805980" cy="285752"/>
            </a:xfrm>
          </p:grpSpPr>
          <p:pic>
            <p:nvPicPr>
              <p:cNvPr id="170009" name="Picture 14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876" y="4143380"/>
                <a:ext cx="721577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010" name="Textfeld 149"/>
              <p:cNvSpPr txBox="1">
                <a:spLocks noChangeArrowheads="1"/>
              </p:cNvSpPr>
              <p:nvPr/>
            </p:nvSpPr>
            <p:spPr bwMode="auto">
              <a:xfrm>
                <a:off x="4735045" y="4269164"/>
                <a:ext cx="78581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AT" sz="900">
                    <a:solidFill>
                      <a:srgbClr val="FFFFFF"/>
                    </a:solidFill>
                    <a:latin typeface="Arial Unicode MS" charset="0"/>
                    <a:cs typeface="Arial Unicode MS" charset="0"/>
                  </a:rPr>
                  <a:t>€</a:t>
                </a:r>
              </a:p>
            </p:txBody>
          </p:sp>
          <p:sp>
            <p:nvSpPr>
              <p:cNvPr id="170011" name="Textfeld 150"/>
              <p:cNvSpPr txBox="1">
                <a:spLocks noChangeArrowheads="1"/>
              </p:cNvSpPr>
              <p:nvPr/>
            </p:nvSpPr>
            <p:spPr bwMode="auto">
              <a:xfrm>
                <a:off x="4929197" y="4160472"/>
                <a:ext cx="473232" cy="23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de-AT" sz="1500">
                    <a:solidFill>
                      <a:schemeClr val="bg1"/>
                    </a:solidFill>
                    <a:latin typeface="Arial Unicode MS" charset="0"/>
                    <a:cs typeface="Arial Unicode MS" charset="0"/>
                  </a:rPr>
                  <a:t> 50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3723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0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7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feld 7"/>
          <p:cNvSpPr txBox="1">
            <a:spLocks noChangeArrowheads="1"/>
          </p:cNvSpPr>
          <p:nvPr/>
        </p:nvSpPr>
        <p:spPr bwMode="auto">
          <a:xfrm>
            <a:off x="360363" y="360363"/>
            <a:ext cx="511333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sz="2800">
                <a:solidFill>
                  <a:srgbClr val="143876"/>
                </a:solidFill>
                <a:ea typeface="MS PGothic" pitchFamily="34" charset="-128"/>
              </a:rPr>
              <a:t>Beneficios Lyoness</a:t>
            </a:r>
          </a:p>
        </p:txBody>
      </p:sp>
      <p:grpSp>
        <p:nvGrpSpPr>
          <p:cNvPr id="169987" name="Gruppieren 2"/>
          <p:cNvGrpSpPr>
            <a:grpSpLocks/>
          </p:cNvGrpSpPr>
          <p:nvPr/>
        </p:nvGrpSpPr>
        <p:grpSpPr bwMode="auto">
          <a:xfrm>
            <a:off x="467544" y="1556792"/>
            <a:ext cx="8445943" cy="4343400"/>
            <a:chOff x="456802" y="1785938"/>
            <a:chExt cx="8446341" cy="4344073"/>
          </a:xfrm>
          <a:solidFill>
            <a:schemeClr val="bg1"/>
          </a:solidFill>
        </p:grpSpPr>
        <p:grpSp>
          <p:nvGrpSpPr>
            <p:cNvPr id="169988" name="Gruppierung 37"/>
            <p:cNvGrpSpPr>
              <a:grpSpLocks/>
            </p:cNvGrpSpPr>
            <p:nvPr/>
          </p:nvGrpSpPr>
          <p:grpSpPr bwMode="auto">
            <a:xfrm>
              <a:off x="471488" y="1785938"/>
              <a:ext cx="4244975" cy="441325"/>
              <a:chOff x="471488" y="1785938"/>
              <a:chExt cx="4244873" cy="441093"/>
            </a:xfrm>
            <a:grpFill/>
          </p:grpSpPr>
          <p:grpSp>
            <p:nvGrpSpPr>
              <p:cNvPr id="170012" name="Gruppieren 88"/>
              <p:cNvGrpSpPr>
                <a:grpSpLocks/>
              </p:cNvGrpSpPr>
              <p:nvPr/>
            </p:nvGrpSpPr>
            <p:grpSpPr bwMode="auto">
              <a:xfrm>
                <a:off x="471488" y="1785938"/>
                <a:ext cx="3794437" cy="428625"/>
                <a:chOff x="795600" y="3855600"/>
                <a:chExt cx="3793919" cy="428997"/>
              </a:xfrm>
              <a:grpFill/>
            </p:grpSpPr>
            <p:pic>
              <p:nvPicPr>
                <p:cNvPr id="170014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95600" y="3855600"/>
                  <a:ext cx="331360" cy="35979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0015" name="Inhaltsplatzhalter 2"/>
                <p:cNvSpPr txBox="1">
                  <a:spLocks/>
                </p:cNvSpPr>
                <p:nvPr/>
              </p:nvSpPr>
              <p:spPr bwMode="auto">
                <a:xfrm>
                  <a:off x="1215860" y="3855972"/>
                  <a:ext cx="3373659" cy="42862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 eaLnBrk="0" hangingPunct="0">
                    <a:spcBef>
                      <a:spcPts val="800"/>
                    </a:spcBef>
                    <a:buFont typeface="Arial" charset="0"/>
                    <a:buNone/>
                  </a:pPr>
                  <a:r>
                    <a:rPr lang="de-DE" sz="2200">
                      <a:solidFill>
                        <a:srgbClr val="004877"/>
                      </a:solidFill>
                      <a:ea typeface="MS PGothic" pitchFamily="34" charset="-128"/>
                    </a:rPr>
                    <a:t>Reembolso inmediato </a:t>
                  </a:r>
                </a:p>
              </p:txBody>
            </p:sp>
          </p:grpSp>
          <p:sp>
            <p:nvSpPr>
              <p:cNvPr id="170013" name="Rechteck 24"/>
              <p:cNvSpPr>
                <a:spLocks noChangeArrowheads="1"/>
              </p:cNvSpPr>
              <p:nvPr/>
            </p:nvSpPr>
            <p:spPr bwMode="auto">
              <a:xfrm>
                <a:off x="3683787" y="1796144"/>
                <a:ext cx="1032574" cy="4308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200">
                    <a:solidFill>
                      <a:srgbClr val="AC8712"/>
                    </a:solidFill>
                    <a:latin typeface="Arial" charset="0"/>
                    <a:ea typeface="MS PGothic" pitchFamily="34" charset="-128"/>
                  </a:rPr>
                  <a:t>(1-2%)</a:t>
                </a:r>
                <a:endParaRPr lang="de-DE" sz="22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69989" name="Gruppierung 38"/>
            <p:cNvGrpSpPr>
              <a:grpSpLocks/>
            </p:cNvGrpSpPr>
            <p:nvPr/>
          </p:nvGrpSpPr>
          <p:grpSpPr bwMode="auto">
            <a:xfrm>
              <a:off x="466725" y="2209800"/>
              <a:ext cx="4675188" cy="460375"/>
              <a:chOff x="466725" y="2209800"/>
              <a:chExt cx="4674998" cy="460375"/>
            </a:xfrm>
            <a:grpFill/>
          </p:grpSpPr>
          <p:grpSp>
            <p:nvGrpSpPr>
              <p:cNvPr id="170008" name="Gruppieren 55"/>
              <p:cNvGrpSpPr>
                <a:grpSpLocks/>
              </p:cNvGrpSpPr>
              <p:nvPr/>
            </p:nvGrpSpPr>
            <p:grpSpPr bwMode="auto">
              <a:xfrm>
                <a:off x="466725" y="2241550"/>
                <a:ext cx="3143250" cy="428625"/>
                <a:chOff x="3286800" y="5000400"/>
                <a:chExt cx="3142416" cy="428864"/>
              </a:xfrm>
              <a:grpFill/>
            </p:grpSpPr>
            <p:pic>
              <p:nvPicPr>
                <p:cNvPr id="170010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286800" y="5000400"/>
                  <a:ext cx="331272" cy="3600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0011" name="Inhaltsplatzhalter 2"/>
                <p:cNvSpPr txBox="1">
                  <a:spLocks/>
                </p:cNvSpPr>
                <p:nvPr/>
              </p:nvSpPr>
              <p:spPr bwMode="auto">
                <a:xfrm>
                  <a:off x="3708348" y="5000636"/>
                  <a:ext cx="2720868" cy="42862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 eaLnBrk="0" hangingPunct="0">
                    <a:spcBef>
                      <a:spcPts val="800"/>
                    </a:spcBef>
                    <a:buFont typeface="Arial" charset="0"/>
                    <a:buNone/>
                  </a:pPr>
                  <a:r>
                    <a:rPr lang="de-DE" sz="2200">
                      <a:solidFill>
                        <a:srgbClr val="004877"/>
                      </a:solidFill>
                      <a:ea typeface="MS PGothic" pitchFamily="34" charset="-128"/>
                    </a:rPr>
                    <a:t>Bono amigo </a:t>
                  </a:r>
                </a:p>
              </p:txBody>
            </p:sp>
          </p:grpSp>
          <p:sp>
            <p:nvSpPr>
              <p:cNvPr id="170009" name="Rechteck 25"/>
              <p:cNvSpPr>
                <a:spLocks noChangeArrowheads="1"/>
              </p:cNvSpPr>
              <p:nvPr/>
            </p:nvSpPr>
            <p:spPr bwMode="auto">
              <a:xfrm>
                <a:off x="3671361" y="2209800"/>
                <a:ext cx="1470362" cy="4308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200">
                    <a:solidFill>
                      <a:srgbClr val="AC8712"/>
                    </a:solidFill>
                    <a:latin typeface="Arial" charset="0"/>
                    <a:ea typeface="MS PGothic" pitchFamily="34" charset="-128"/>
                  </a:rPr>
                  <a:t>(2 x 0,5%)</a:t>
                </a:r>
                <a:endParaRPr lang="de-DE" sz="22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grpSp>
          <p:nvGrpSpPr>
            <p:cNvPr id="169990" name="Gruppieren 56"/>
            <p:cNvGrpSpPr>
              <a:grpSpLocks/>
            </p:cNvGrpSpPr>
            <p:nvPr/>
          </p:nvGrpSpPr>
          <p:grpSpPr bwMode="auto">
            <a:xfrm>
              <a:off x="466725" y="2693988"/>
              <a:ext cx="8426450" cy="428625"/>
              <a:chOff x="3286800" y="5000400"/>
              <a:chExt cx="8422428" cy="428864"/>
            </a:xfrm>
            <a:grpFill/>
          </p:grpSpPr>
          <p:pic>
            <p:nvPicPr>
              <p:cNvPr id="170006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86800" y="5000400"/>
                <a:ext cx="331272" cy="360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0007" name="Inhaltsplatzhalter 2"/>
              <p:cNvSpPr txBox="1">
                <a:spLocks/>
              </p:cNvSpPr>
              <p:nvPr/>
            </p:nvSpPr>
            <p:spPr bwMode="auto">
              <a:xfrm>
                <a:off x="3708348" y="5000636"/>
                <a:ext cx="8000880" cy="4286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ts val="800"/>
                  </a:spcBef>
                  <a:buFont typeface="Arial" charset="0"/>
                  <a:buNone/>
                </a:pPr>
                <a:r>
                  <a:rPr lang="es-ES" sz="2200" dirty="0">
                    <a:solidFill>
                      <a:srgbClr val="004877"/>
                    </a:solidFill>
                    <a:ea typeface="MS PGothic" pitchFamily="34" charset="-128"/>
                  </a:rPr>
                  <a:t>Bono de fidelidad    </a:t>
                </a:r>
                <a:r>
                  <a:rPr lang="es-ES" sz="2100" dirty="0">
                    <a:solidFill>
                      <a:srgbClr val="BC8F00"/>
                    </a:solidFill>
                    <a:ea typeface="MS PGothic" pitchFamily="34" charset="-128"/>
                  </a:rPr>
                  <a:t>(CC I hasta CC V en efectivo en la cuenta)</a:t>
                </a:r>
              </a:p>
            </p:txBody>
          </p:sp>
        </p:grpSp>
        <p:grpSp>
          <p:nvGrpSpPr>
            <p:cNvPr id="169991" name="Gruppieren 59"/>
            <p:cNvGrpSpPr>
              <a:grpSpLocks/>
            </p:cNvGrpSpPr>
            <p:nvPr/>
          </p:nvGrpSpPr>
          <p:grpSpPr bwMode="auto">
            <a:xfrm>
              <a:off x="466725" y="3082283"/>
              <a:ext cx="8426899" cy="500408"/>
              <a:chOff x="3286800" y="4953695"/>
              <a:chExt cx="8423921" cy="500687"/>
            </a:xfrm>
            <a:grpFill/>
          </p:grpSpPr>
          <p:pic>
            <p:nvPicPr>
              <p:cNvPr id="170004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86800" y="5000400"/>
                <a:ext cx="331272" cy="360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0005" name="Inhaltsplatzhalter 2"/>
              <p:cNvSpPr txBox="1">
                <a:spLocks/>
              </p:cNvSpPr>
              <p:nvPr/>
            </p:nvSpPr>
            <p:spPr bwMode="auto">
              <a:xfrm>
                <a:off x="3708796" y="4953695"/>
                <a:ext cx="8001925" cy="5006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ts val="800"/>
                  </a:spcBef>
                  <a:buFont typeface="Arial" charset="0"/>
                  <a:buNone/>
                </a:pPr>
                <a:r>
                  <a:rPr lang="es-ES" sz="2200" dirty="0">
                    <a:solidFill>
                      <a:srgbClr val="004877"/>
                    </a:solidFill>
                    <a:ea typeface="MS PGothic" pitchFamily="34" charset="-128"/>
                  </a:rPr>
                  <a:t>Crédito de fidelidad </a:t>
                </a:r>
                <a:r>
                  <a:rPr lang="es-ES" sz="2100" dirty="0">
                    <a:solidFill>
                      <a:srgbClr val="BC8F00"/>
                    </a:solidFill>
                    <a:ea typeface="MS PGothic" pitchFamily="34" charset="-128"/>
                  </a:rPr>
                  <a:t>(CC I hasta CC V en la cuenta de compras)</a:t>
                </a:r>
              </a:p>
            </p:txBody>
          </p:sp>
        </p:grpSp>
        <p:grpSp>
          <p:nvGrpSpPr>
            <p:cNvPr id="169992" name="Gruppieren 55"/>
            <p:cNvGrpSpPr>
              <a:grpSpLocks/>
            </p:cNvGrpSpPr>
            <p:nvPr/>
          </p:nvGrpSpPr>
          <p:grpSpPr bwMode="auto">
            <a:xfrm>
              <a:off x="457200" y="3586164"/>
              <a:ext cx="8445943" cy="500645"/>
              <a:chOff x="3286800" y="5000400"/>
              <a:chExt cx="8442835" cy="500924"/>
            </a:xfrm>
            <a:grpFill/>
          </p:grpSpPr>
          <p:pic>
            <p:nvPicPr>
              <p:cNvPr id="170002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86800" y="5000400"/>
                <a:ext cx="331272" cy="360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0003" name="Inhaltsplatzhalter 2"/>
              <p:cNvSpPr txBox="1">
                <a:spLocks/>
              </p:cNvSpPr>
              <p:nvPr/>
            </p:nvSpPr>
            <p:spPr bwMode="auto">
              <a:xfrm>
                <a:off x="3718312" y="5000654"/>
                <a:ext cx="8011323" cy="5006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ts val="800"/>
                  </a:spcBef>
                  <a:buFont typeface="Arial" charset="0"/>
                  <a:buNone/>
                </a:pPr>
                <a:r>
                  <a:rPr lang="es-ES" sz="2200" dirty="0">
                    <a:solidFill>
                      <a:srgbClr val="004877"/>
                    </a:solidFill>
                    <a:ea typeface="MS PGothic" pitchFamily="34" charset="-128"/>
                  </a:rPr>
                  <a:t>Premio de fidelidad </a:t>
                </a:r>
                <a:r>
                  <a:rPr lang="es-ES" sz="2100" dirty="0">
                    <a:solidFill>
                      <a:srgbClr val="BC8F00"/>
                    </a:solidFill>
                    <a:ea typeface="MS PGothic" pitchFamily="34" charset="-128"/>
                  </a:rPr>
                  <a:t>(CC I hasta CC V)</a:t>
                </a:r>
              </a:p>
            </p:txBody>
          </p:sp>
        </p:grpSp>
        <p:grpSp>
          <p:nvGrpSpPr>
            <p:cNvPr id="169993" name="Gruppieren 56"/>
            <p:cNvGrpSpPr>
              <a:grpSpLocks/>
            </p:cNvGrpSpPr>
            <p:nvPr/>
          </p:nvGrpSpPr>
          <p:grpSpPr bwMode="auto">
            <a:xfrm>
              <a:off x="457200" y="4038600"/>
              <a:ext cx="7499350" cy="428625"/>
              <a:chOff x="3286800" y="5000400"/>
              <a:chExt cx="7496680" cy="428864"/>
            </a:xfrm>
            <a:grpFill/>
          </p:grpSpPr>
          <p:pic>
            <p:nvPicPr>
              <p:cNvPr id="170000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86800" y="5000400"/>
                <a:ext cx="331272" cy="360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0001" name="Inhaltsplatzhalter 2"/>
              <p:cNvSpPr txBox="1">
                <a:spLocks/>
              </p:cNvSpPr>
              <p:nvPr/>
            </p:nvSpPr>
            <p:spPr bwMode="auto">
              <a:xfrm>
                <a:off x="3708348" y="5000636"/>
                <a:ext cx="7075132" cy="4286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hangingPunct="0">
                  <a:spcBef>
                    <a:spcPts val="800"/>
                  </a:spcBef>
                  <a:buFont typeface="Arial" charset="0"/>
                  <a:buNone/>
                </a:pPr>
                <a:r>
                  <a:rPr lang="pt-BR" sz="2200">
                    <a:solidFill>
                      <a:srgbClr val="004877"/>
                    </a:solidFill>
                    <a:ea typeface="MS PGothic" pitchFamily="34" charset="-128"/>
                  </a:rPr>
                  <a:t>Premio de socio      </a:t>
                </a:r>
                <a:r>
                  <a:rPr lang="pt-BR" sz="2100">
                    <a:solidFill>
                      <a:srgbClr val="BC8F00"/>
                    </a:solidFill>
                    <a:ea typeface="MS PGothic" pitchFamily="34" charset="-128"/>
                  </a:rPr>
                  <a:t>(18,75% + 6,25%)</a:t>
                </a:r>
              </a:p>
            </p:txBody>
          </p:sp>
        </p:grpSp>
        <p:pic>
          <p:nvPicPr>
            <p:cNvPr id="169994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4473575"/>
              <a:ext cx="331788" cy="3587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69995" name="Rechteck 1"/>
            <p:cNvSpPr>
              <a:spLocks noChangeArrowheads="1"/>
            </p:cNvSpPr>
            <p:nvPr/>
          </p:nvSpPr>
          <p:spPr bwMode="auto">
            <a:xfrm>
              <a:off x="899592" y="4467225"/>
              <a:ext cx="6768752" cy="124341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SzPct val="150000"/>
              </a:pPr>
              <a:r>
                <a:rPr lang="de-DE" sz="2200">
                  <a:solidFill>
                    <a:srgbClr val="004877"/>
                  </a:solidFill>
                  <a:ea typeface="MS PGothic" pitchFamily="34" charset="-128"/>
                </a:rPr>
                <a:t>Bono de unidat </a:t>
              </a:r>
              <a:r>
                <a:rPr lang="de-DE" sz="2100">
                  <a:solidFill>
                    <a:srgbClr val="BC8F00"/>
                  </a:solidFill>
                  <a:ea typeface="MS PGothic" pitchFamily="34" charset="-128"/>
                </a:rPr>
                <a:t>(ingresos pasivos)</a:t>
              </a:r>
            </a:p>
            <a:p>
              <a:pPr>
                <a:spcBef>
                  <a:spcPct val="20000"/>
                </a:spcBef>
                <a:buSzPct val="150000"/>
              </a:pPr>
              <a:r>
                <a:rPr lang="de-DE" sz="2200">
                  <a:solidFill>
                    <a:srgbClr val="004877"/>
                  </a:solidFill>
                  <a:ea typeface="MS PGothic" pitchFamily="34" charset="-128"/>
                </a:rPr>
                <a:t>Posición de conversión </a:t>
              </a:r>
              <a:r>
                <a:rPr lang="de-DE" sz="2100">
                  <a:solidFill>
                    <a:srgbClr val="BC8F00"/>
                  </a:solidFill>
                  <a:ea typeface="MS PGothic" pitchFamily="34" charset="-128"/>
                </a:rPr>
                <a:t>(premio al esfuerzo)</a:t>
              </a:r>
            </a:p>
            <a:p>
              <a:pPr>
                <a:spcBef>
                  <a:spcPct val="20000"/>
                </a:spcBef>
                <a:buSzPct val="150000"/>
              </a:pPr>
              <a:r>
                <a:rPr lang="de-DE" sz="2200">
                  <a:solidFill>
                    <a:srgbClr val="004877"/>
                  </a:solidFill>
                  <a:ea typeface="MS PGothic" pitchFamily="34" charset="-128"/>
                </a:rPr>
                <a:t>Bonificación por puntos de carrera </a:t>
              </a:r>
              <a:r>
                <a:rPr lang="de-DE" sz="2100">
                  <a:solidFill>
                    <a:srgbClr val="BC8F00"/>
                  </a:solidFill>
                  <a:ea typeface="MS PGothic" pitchFamily="34" charset="-128"/>
                </a:rPr>
                <a:t>(8 niveles)</a:t>
              </a:r>
            </a:p>
          </p:txBody>
        </p:sp>
        <p:pic>
          <p:nvPicPr>
            <p:cNvPr id="16999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4909545"/>
              <a:ext cx="331788" cy="3587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999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113" y="5302473"/>
              <a:ext cx="331788" cy="3587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999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6802" y="5733256"/>
              <a:ext cx="331788" cy="3587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69999" name="Rechteck 35"/>
            <p:cNvSpPr>
              <a:spLocks noChangeArrowheads="1"/>
            </p:cNvSpPr>
            <p:nvPr/>
          </p:nvSpPr>
          <p:spPr bwMode="auto">
            <a:xfrm>
              <a:off x="899592" y="5699124"/>
              <a:ext cx="3826689" cy="4308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SzPct val="150000"/>
              </a:pPr>
              <a:r>
                <a:rPr lang="de-DE" sz="2200">
                  <a:solidFill>
                    <a:srgbClr val="004877"/>
                  </a:solidFill>
                  <a:ea typeface="MS PGothic" pitchFamily="34" charset="-128"/>
                </a:rPr>
                <a:t>Bonos de negocio </a:t>
              </a:r>
              <a:r>
                <a:rPr lang="de-DE" sz="2100">
                  <a:solidFill>
                    <a:srgbClr val="BC8F00"/>
                  </a:solidFill>
                  <a:ea typeface="MS PGothic" pitchFamily="34" charset="-128"/>
                </a:rPr>
                <a:t>(8 niveles)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uppieren 1"/>
          <p:cNvGrpSpPr>
            <a:grpSpLocks/>
          </p:cNvGrpSpPr>
          <p:nvPr/>
        </p:nvGrpSpPr>
        <p:grpSpPr bwMode="auto">
          <a:xfrm>
            <a:off x="533400" y="1484313"/>
            <a:ext cx="8001000" cy="4554537"/>
            <a:chOff x="533400" y="1484313"/>
            <a:chExt cx="8001000" cy="4554537"/>
          </a:xfrm>
        </p:grpSpPr>
        <p:pic>
          <p:nvPicPr>
            <p:cNvPr id="171012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88125" y="1484313"/>
              <a:ext cx="84455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73938" y="1566863"/>
              <a:ext cx="1160462" cy="121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4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2503488"/>
              <a:ext cx="8001000" cy="353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5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0550" y="2570163"/>
              <a:ext cx="1358900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6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62225" y="2492375"/>
              <a:ext cx="1289050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7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63938" y="1906588"/>
              <a:ext cx="1198562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018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160963" y="1957388"/>
              <a:ext cx="1203325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1011" name="Textfeld 7"/>
          <p:cNvSpPr txBox="1">
            <a:spLocks noChangeArrowheads="1"/>
          </p:cNvSpPr>
          <p:nvPr/>
        </p:nvSpPr>
        <p:spPr bwMode="auto">
          <a:xfrm>
            <a:off x="323850" y="360363"/>
            <a:ext cx="61769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AT" sz="2800">
                <a:solidFill>
                  <a:srgbClr val="143876"/>
                </a:solidFill>
                <a:ea typeface="MS PGothic" pitchFamily="34" charset="-128"/>
              </a:rPr>
              <a:t>La meta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"/>
          <p:cNvSpPr/>
          <p:nvPr/>
        </p:nvSpPr>
        <p:spPr>
          <a:xfrm>
            <a:off x="251520" y="404664"/>
            <a:ext cx="8352928" cy="55707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es-ES_tradnl" sz="12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TIPOS DE SOCIOS</a:t>
            </a: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1º LOS QUE QUIEREN Y LO HACEN</a:t>
            </a: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Tus 5 socios principales deberían cumplir con este tipo. </a:t>
            </a: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Tenemos que buscar este tipo de socios para nuestro negocio.</a:t>
            </a: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2º LOS QUE QUIEREN Y NO PUEDEN</a:t>
            </a:r>
          </a:p>
          <a:p>
            <a:pPr lvl="0"/>
            <a:r>
              <a:rPr lang="es-ES_tradnl" sz="2000" b="1" dirty="0" smtClean="0">
                <a:solidFill>
                  <a:srgbClr val="7F5E0B"/>
                </a:solidFill>
              </a:rPr>
              <a:t>Estas personas si son parte de tu equipo las puedes guiar y ayudar.</a:t>
            </a: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C00000"/>
                </a:solidFill>
              </a:rPr>
              <a:t>3º LOS QUE NO QUIEREN, NO PUEDEN, SON NEGATIVOS, NO LO INTENTAN, Y CREEN QUE SABEN MAS QUE LOS DEMAS.</a:t>
            </a:r>
          </a:p>
          <a:p>
            <a:pPr lvl="0"/>
            <a:r>
              <a:rPr lang="es-ES_tradnl" sz="2000" b="1" dirty="0" smtClean="0">
                <a:solidFill>
                  <a:srgbClr val="C00000"/>
                </a:solidFill>
              </a:rPr>
              <a:t>A estas personas hay que dejarlas ir, porque no tenemos nada que hacer.</a:t>
            </a:r>
          </a:p>
          <a:p>
            <a:pPr lvl="0"/>
            <a:endParaRPr lang="es-ES_tradnl" sz="2000" b="1" dirty="0" smtClean="0">
              <a:solidFill>
                <a:srgbClr val="C00000"/>
              </a:solidFill>
            </a:endParaRPr>
          </a:p>
          <a:p>
            <a:pPr lvl="0" algn="ctr"/>
            <a:r>
              <a:rPr lang="es-ES_tradnl" sz="2000" b="1" dirty="0" smtClean="0">
                <a:solidFill>
                  <a:srgbClr val="C00000"/>
                </a:solidFill>
              </a:rPr>
              <a:t>El 90% de las personas forman parte de este grupo.</a:t>
            </a:r>
            <a:endParaRPr lang="es-ES_tradnl" sz="24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400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Bild 2" descr="110104_Lyoness_Icon_Cashback_Vouch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1625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Textfeld 26"/>
          <p:cNvSpPr txBox="1">
            <a:spLocks noChangeArrowheads="1"/>
          </p:cNvSpPr>
          <p:nvPr/>
        </p:nvSpPr>
        <p:spPr bwMode="auto">
          <a:xfrm>
            <a:off x="2627784" y="908720"/>
            <a:ext cx="39624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500" b="1" dirty="0">
                <a:solidFill>
                  <a:srgbClr val="143876"/>
                </a:solidFill>
                <a:latin typeface="Arial" charset="0"/>
                <a:ea typeface="MS PGothic" pitchFamily="34" charset="-128"/>
              </a:rPr>
              <a:t>A partir del 01.12.2011</a:t>
            </a:r>
          </a:p>
        </p:txBody>
      </p:sp>
      <p:sp>
        <p:nvSpPr>
          <p:cNvPr id="176132" name="Textfeld 7"/>
          <p:cNvSpPr txBox="1">
            <a:spLocks noChangeArrowheads="1"/>
          </p:cNvSpPr>
          <p:nvPr/>
        </p:nvSpPr>
        <p:spPr bwMode="auto">
          <a:xfrm>
            <a:off x="323528" y="404664"/>
            <a:ext cx="63357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sz="3200" b="1" dirty="0">
                <a:solidFill>
                  <a:srgbClr val="143876"/>
                </a:solidFill>
                <a:latin typeface="Arial" charset="0"/>
                <a:ea typeface="MS PGothic" pitchFamily="34" charset="-128"/>
              </a:rPr>
              <a:t> Nuevo Socio</a:t>
            </a:r>
          </a:p>
          <a:p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484784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El Grupo Corte Ingles: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BRICOR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SUPERCOR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OPENCOR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HIPERCOR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VIAJES EL CORTE INGLES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EL CORTE INGLES</a:t>
            </a:r>
          </a:p>
          <a:p>
            <a:pPr lvl="0" algn="ctr"/>
            <a:endParaRPr lang="es-ES_tradnl" sz="2400" b="1" dirty="0">
              <a:solidFill>
                <a:srgbClr val="7F5E0B"/>
              </a:solidFill>
            </a:endParaRPr>
          </a:p>
          <a:p>
            <a:pPr lvl="0" algn="ctr"/>
            <a:endParaRPr lang="es-ES_tradnl" sz="2400" b="1" dirty="0" smtClean="0">
              <a:solidFill>
                <a:srgbClr val="7F5E0B"/>
              </a:solidFill>
            </a:endParaRP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Grupo Repsol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REPSOL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CAMPSA</a:t>
            </a:r>
          </a:p>
          <a:p>
            <a:pPr lvl="0" algn="ctr"/>
            <a:r>
              <a:rPr lang="es-ES_tradnl" sz="2400" b="1" dirty="0" smtClean="0">
                <a:solidFill>
                  <a:srgbClr val="7F5E0B"/>
                </a:solidFill>
              </a:rPr>
              <a:t>PETRONOR</a:t>
            </a:r>
          </a:p>
        </p:txBody>
      </p:sp>
      <p:sp>
        <p:nvSpPr>
          <p:cNvPr id="7" name="Textfeld 26"/>
          <p:cNvSpPr txBox="1">
            <a:spLocks noChangeArrowheads="1"/>
          </p:cNvSpPr>
          <p:nvPr/>
        </p:nvSpPr>
        <p:spPr bwMode="auto">
          <a:xfrm>
            <a:off x="2771800" y="4293096"/>
            <a:ext cx="39624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500" b="1" dirty="0">
                <a:solidFill>
                  <a:srgbClr val="143876"/>
                </a:solidFill>
                <a:latin typeface="Arial" charset="0"/>
                <a:ea typeface="MS PGothic" pitchFamily="34" charset="-128"/>
              </a:rPr>
              <a:t>A partir del </a:t>
            </a:r>
            <a:r>
              <a:rPr lang="de-AT" sz="2500" b="1" dirty="0" smtClean="0">
                <a:solidFill>
                  <a:srgbClr val="143876"/>
                </a:solidFill>
                <a:latin typeface="Arial" charset="0"/>
                <a:ea typeface="MS PGothic" pitchFamily="34" charset="-128"/>
              </a:rPr>
              <a:t>06.02.2012</a:t>
            </a:r>
            <a:endParaRPr lang="de-AT" sz="2500" b="1" dirty="0">
              <a:solidFill>
                <a:srgbClr val="143876"/>
              </a:solidFill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"/>
          <p:cNvSpPr/>
          <p:nvPr/>
        </p:nvSpPr>
        <p:spPr>
          <a:xfrm>
            <a:off x="251520" y="404664"/>
            <a:ext cx="8352928" cy="581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es-ES_tradnl" sz="12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143876"/>
                </a:solidFill>
              </a:rPr>
              <a:t>PROHIBICIONES</a:t>
            </a: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usar los </a:t>
            </a:r>
            <a:r>
              <a:rPr lang="es-ES" sz="2400" b="1" dirty="0" smtClean="0">
                <a:solidFill>
                  <a:srgbClr val="AC8712"/>
                </a:solidFill>
              </a:rPr>
              <a:t>logos del grupo corte inglés y de Repsol, en emails, páginas webs, blogs, </a:t>
            </a:r>
            <a:r>
              <a:rPr lang="es-ES" sz="2400" b="1" dirty="0" err="1" smtClean="0">
                <a:solidFill>
                  <a:srgbClr val="AC8712"/>
                </a:solidFill>
              </a:rPr>
              <a:t>flyer</a:t>
            </a:r>
            <a:r>
              <a:rPr lang="es-ES" sz="2400" b="1" dirty="0" smtClean="0">
                <a:solidFill>
                  <a:srgbClr val="AC8712"/>
                </a:solidFill>
              </a:rPr>
              <a:t>, </a:t>
            </a:r>
            <a:r>
              <a:rPr lang="es-ES" sz="2400" b="1" dirty="0" err="1" smtClean="0">
                <a:solidFill>
                  <a:srgbClr val="AC8712"/>
                </a:solidFill>
              </a:rPr>
              <a:t>facebook</a:t>
            </a:r>
            <a:r>
              <a:rPr lang="es-ES" sz="2400" b="1" dirty="0" smtClean="0">
                <a:solidFill>
                  <a:srgbClr val="AC8712"/>
                </a:solidFill>
              </a:rPr>
              <a:t>, etc. </a:t>
            </a:r>
          </a:p>
          <a:p>
            <a:endParaRPr lang="es-ES" sz="800" dirty="0" smtClean="0">
              <a:solidFill>
                <a:srgbClr val="AC8712"/>
              </a:solidFill>
            </a:endParaRP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hablar con cualquier empleado de la empresa ofreciéndole </a:t>
            </a:r>
            <a:r>
              <a:rPr lang="es-ES" sz="2400" dirty="0" err="1" smtClean="0">
                <a:solidFill>
                  <a:srgbClr val="AC8712"/>
                </a:solidFill>
              </a:rPr>
              <a:t>Lyoness</a:t>
            </a:r>
            <a:r>
              <a:rPr lang="es-ES" sz="2400" dirty="0" smtClean="0">
                <a:solidFill>
                  <a:srgbClr val="AC8712"/>
                </a:solidFill>
              </a:rPr>
              <a:t> en su centro de trabajo. </a:t>
            </a:r>
          </a:p>
          <a:p>
            <a:endParaRPr lang="es-ES" sz="800" dirty="0" smtClean="0">
              <a:solidFill>
                <a:srgbClr val="AC8712"/>
              </a:solidFill>
            </a:endParaRP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registrar clientes y hablar de </a:t>
            </a:r>
            <a:r>
              <a:rPr lang="es-ES" sz="2400" dirty="0" err="1" smtClean="0">
                <a:solidFill>
                  <a:srgbClr val="AC8712"/>
                </a:solidFill>
              </a:rPr>
              <a:t>Lyoness</a:t>
            </a:r>
            <a:r>
              <a:rPr lang="es-ES" sz="2400" dirty="0" smtClean="0">
                <a:solidFill>
                  <a:srgbClr val="AC8712"/>
                </a:solidFill>
              </a:rPr>
              <a:t> en los alrededores de cualquiera de los establecimientos del Corte Inglés y/o Repsol. </a:t>
            </a:r>
          </a:p>
          <a:p>
            <a:endParaRPr lang="es-ES" sz="800" dirty="0" smtClean="0">
              <a:solidFill>
                <a:srgbClr val="AC8712"/>
              </a:solidFill>
            </a:endParaRP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hablar con los dueños de las empresas asociadas acerca de </a:t>
            </a:r>
            <a:r>
              <a:rPr lang="es-ES" sz="2400" dirty="0" err="1" smtClean="0">
                <a:solidFill>
                  <a:srgbClr val="AC8712"/>
                </a:solidFill>
              </a:rPr>
              <a:t>Lyoness</a:t>
            </a:r>
            <a:r>
              <a:rPr lang="es-ES" sz="2400" dirty="0" smtClean="0">
                <a:solidFill>
                  <a:srgbClr val="AC8712"/>
                </a:solidFill>
              </a:rPr>
              <a:t>. </a:t>
            </a:r>
          </a:p>
          <a:p>
            <a:endParaRPr lang="es-ES" sz="800" dirty="0" smtClean="0">
              <a:solidFill>
                <a:srgbClr val="AC8712"/>
              </a:solidFill>
            </a:endParaRP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usar </a:t>
            </a:r>
            <a:r>
              <a:rPr lang="es-ES" sz="2400" b="1" dirty="0" smtClean="0">
                <a:solidFill>
                  <a:srgbClr val="AC8712"/>
                </a:solidFill>
              </a:rPr>
              <a:t>los logos de </a:t>
            </a:r>
            <a:r>
              <a:rPr lang="es-ES" sz="2400" b="1" dirty="0" err="1" smtClean="0">
                <a:solidFill>
                  <a:srgbClr val="AC8712"/>
                </a:solidFill>
              </a:rPr>
              <a:t>Lyoness</a:t>
            </a:r>
            <a:r>
              <a:rPr lang="es-ES" sz="2400" b="1" dirty="0" smtClean="0">
                <a:solidFill>
                  <a:srgbClr val="AC8712"/>
                </a:solidFill>
              </a:rPr>
              <a:t>, en emails, páginas webs, blogs, </a:t>
            </a:r>
            <a:r>
              <a:rPr lang="es-ES" sz="2400" b="1" dirty="0" err="1" smtClean="0">
                <a:solidFill>
                  <a:srgbClr val="AC8712"/>
                </a:solidFill>
              </a:rPr>
              <a:t>flyer</a:t>
            </a:r>
            <a:r>
              <a:rPr lang="es-ES" sz="2400" b="1" dirty="0" smtClean="0">
                <a:solidFill>
                  <a:srgbClr val="AC8712"/>
                </a:solidFill>
              </a:rPr>
              <a:t>, </a:t>
            </a:r>
            <a:r>
              <a:rPr lang="es-ES" sz="2400" b="1" dirty="0" err="1" smtClean="0">
                <a:solidFill>
                  <a:srgbClr val="AC8712"/>
                </a:solidFill>
              </a:rPr>
              <a:t>facebook</a:t>
            </a:r>
            <a:r>
              <a:rPr lang="es-ES" sz="2400" b="1" dirty="0" smtClean="0">
                <a:solidFill>
                  <a:srgbClr val="AC8712"/>
                </a:solidFill>
              </a:rPr>
              <a:t>, etc. </a:t>
            </a:r>
          </a:p>
          <a:p>
            <a:r>
              <a:rPr lang="es-ES" sz="2400" dirty="0" smtClean="0">
                <a:solidFill>
                  <a:srgbClr val="AC8712"/>
                </a:solidFill>
              </a:rPr>
              <a:t>Está prohibido hacer </a:t>
            </a:r>
            <a:r>
              <a:rPr lang="es-ES" sz="2400" dirty="0" err="1" smtClean="0">
                <a:solidFill>
                  <a:srgbClr val="AC8712"/>
                </a:solidFill>
              </a:rPr>
              <a:t>spam</a:t>
            </a:r>
            <a:r>
              <a:rPr lang="es-ES" sz="2400" dirty="0" smtClean="0">
                <a:solidFill>
                  <a:srgbClr val="AC8712"/>
                </a:solidFill>
              </a:rPr>
              <a:t> ni </a:t>
            </a:r>
            <a:r>
              <a:rPr lang="es-ES" sz="2400" dirty="0" err="1" smtClean="0">
                <a:solidFill>
                  <a:srgbClr val="AC8712"/>
                </a:solidFill>
              </a:rPr>
              <a:t>mailing</a:t>
            </a:r>
            <a:r>
              <a:rPr lang="es-ES" sz="2400" dirty="0" smtClean="0">
                <a:solidFill>
                  <a:srgbClr val="AC8712"/>
                </a:solidFill>
              </a:rPr>
              <a:t> masivos . </a:t>
            </a:r>
            <a:r>
              <a:rPr lang="es-ES_tradnl" sz="2400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"/>
          <p:cNvSpPr/>
          <p:nvPr/>
        </p:nvSpPr>
        <p:spPr>
          <a:xfrm>
            <a:off x="251520" y="404664"/>
            <a:ext cx="8352928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es-ES_tradnl" sz="12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000" b="1" dirty="0" smtClean="0">
                <a:solidFill>
                  <a:srgbClr val="143876"/>
                </a:solidFill>
              </a:rPr>
              <a:t>COMENTARIOS DE SOCIOS EN LA SALA</a:t>
            </a:r>
          </a:p>
          <a:p>
            <a:pPr lvl="0"/>
            <a:endParaRPr lang="es-ES_tradnl" sz="2000" b="1" dirty="0" smtClean="0">
              <a:solidFill>
                <a:srgbClr val="7F5E0B"/>
              </a:solidFill>
            </a:endParaRPr>
          </a:p>
          <a:p>
            <a:r>
              <a:rPr lang="es-ES_tradnl" sz="2400" b="1" dirty="0" smtClean="0">
                <a:solidFill>
                  <a:srgbClr val="AC8712"/>
                </a:solidFill>
              </a:rPr>
              <a:t>¿Porqué entraron a Lyoness?</a:t>
            </a: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r>
              <a:rPr lang="es-ES_tradnl" sz="2400" b="1" dirty="0" smtClean="0">
                <a:solidFill>
                  <a:srgbClr val="AC8712"/>
                </a:solidFill>
              </a:rPr>
              <a:t>¿Cómo ha sido el trabajo hasta ahora?</a:t>
            </a: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r>
              <a:rPr lang="es-ES_tradnl" sz="2400" b="1" dirty="0" smtClean="0">
                <a:solidFill>
                  <a:srgbClr val="AC8712"/>
                </a:solidFill>
              </a:rPr>
              <a:t>Algún comentario adicional</a:t>
            </a: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endParaRPr lang="es-ES_tradnl" sz="2400" b="1" dirty="0" smtClean="0">
              <a:solidFill>
                <a:srgbClr val="AC8712"/>
              </a:solidFill>
            </a:endParaRPr>
          </a:p>
          <a:p>
            <a:pPr algn="ctr"/>
            <a:r>
              <a:rPr lang="es-ES_tradnl" sz="2400" b="1" dirty="0" smtClean="0">
                <a:solidFill>
                  <a:srgbClr val="AC8712"/>
                </a:solidFill>
              </a:rPr>
              <a:t>Gracias por participar</a:t>
            </a:r>
          </a:p>
          <a:p>
            <a:pPr lvl="0"/>
            <a:endParaRPr lang="es-ES_tradnl" sz="2400" b="1" dirty="0" smtClean="0">
              <a:solidFill>
                <a:srgbClr val="7F5E0B"/>
              </a:solidFill>
            </a:endParaRPr>
          </a:p>
          <a:p>
            <a:pPr lvl="0"/>
            <a:r>
              <a:rPr lang="es-ES_tradnl" sz="2400" b="1" dirty="0" smtClean="0">
                <a:solidFill>
                  <a:srgbClr val="7F5E0B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Rectángulo"/>
          <p:cNvSpPr>
            <a:spLocks noChangeArrowheads="1"/>
          </p:cNvSpPr>
          <p:nvPr/>
        </p:nvSpPr>
        <p:spPr bwMode="auto">
          <a:xfrm>
            <a:off x="395536" y="476672"/>
            <a:ext cx="7786688" cy="106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s-ES_tradnl" b="1" dirty="0">
              <a:ea typeface="MS PGothic" pitchFamily="34" charset="-128"/>
            </a:endParaRPr>
          </a:p>
          <a:p>
            <a:pPr>
              <a:defRPr/>
            </a:pPr>
            <a:endParaRPr lang="es-ES_tradnl" sz="1050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sz="2400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s-ES_tradnl" sz="2800" b="1" dirty="0">
                <a:solidFill>
                  <a:schemeClr val="bg1"/>
                </a:solidFill>
                <a:ea typeface="MS PGothic" pitchFamily="34" charset="-128"/>
              </a:rPr>
              <a:t>FORMACIÓN ONLINE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Todos los lunes 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20.15 a 21.15 +- (Una hora menos en Canarias) Formación Inicio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Lyoness</a:t>
            </a: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/A5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21.30 a 22.30 +- (Una hora menos en Canarias) Formación Proceso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Lyoness</a:t>
            </a: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 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*Solo para Premium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Member</a:t>
            </a: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.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*Acceso con clave publicada en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Lyo</a:t>
            </a: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 Global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Team</a:t>
            </a:r>
            <a:endParaRPr lang="es-ES_tradnl" sz="1600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s-ES_tradnl" sz="2800" b="1" dirty="0">
                <a:solidFill>
                  <a:schemeClr val="bg1"/>
                </a:solidFill>
                <a:ea typeface="MS PGothic" pitchFamily="34" charset="-128"/>
              </a:rPr>
              <a:t>WORK SHOP I  ONLINE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Todos los Martes, Miércoles, Jueves y Viernes 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21.30 a 22.30 +- (Una hora menos en Canarias)</a:t>
            </a: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s-ES_tradnl" sz="2800" b="1" dirty="0">
                <a:solidFill>
                  <a:schemeClr val="bg1"/>
                </a:solidFill>
                <a:ea typeface="MS PGothic" pitchFamily="34" charset="-128"/>
              </a:rPr>
              <a:t>FORMACIONES ESPECIALES ONLINE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Comunicado al  Premium </a:t>
            </a:r>
            <a:r>
              <a:rPr lang="es-ES_tradnl" sz="1600" dirty="0" err="1">
                <a:solidFill>
                  <a:schemeClr val="bg1"/>
                </a:solidFill>
                <a:ea typeface="MS PGothic" pitchFamily="34" charset="-128"/>
              </a:rPr>
              <a:t>Member</a:t>
            </a: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 por línea privada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La formación es esencial para el crecimiento sano del negocio</a:t>
            </a: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s-ES_tradnl" sz="2800" b="1" dirty="0">
                <a:solidFill>
                  <a:schemeClr val="bg1"/>
                </a:solidFill>
                <a:ea typeface="MS PGothic" pitchFamily="34" charset="-128"/>
              </a:rPr>
              <a:t>SEMINARIOS PRESENCIALES</a:t>
            </a:r>
          </a:p>
          <a:p>
            <a:pPr>
              <a:defRPr/>
            </a:pPr>
            <a:r>
              <a:rPr lang="es-ES_tradnl" sz="1600" dirty="0">
                <a:solidFill>
                  <a:schemeClr val="bg1"/>
                </a:solidFill>
                <a:ea typeface="MS PGothic" pitchFamily="34" charset="-128"/>
              </a:rPr>
              <a:t>Pedir información a la persona que te invitó</a:t>
            </a: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s-ES_tradnl" b="1" dirty="0">
                <a:solidFill>
                  <a:schemeClr val="bg1"/>
                </a:solidFill>
                <a:ea typeface="MS PGothic" pitchFamily="34" charset="-128"/>
              </a:rPr>
              <a:t> </a:t>
            </a: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b="1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_tradnl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feld 7"/>
          <p:cNvSpPr txBox="1">
            <a:spLocks noChangeArrowheads="1"/>
          </p:cNvSpPr>
          <p:nvPr/>
        </p:nvSpPr>
        <p:spPr bwMode="auto">
          <a:xfrm>
            <a:off x="395288" y="381000"/>
            <a:ext cx="554513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sz="2800">
                <a:solidFill>
                  <a:srgbClr val="143876"/>
                </a:solidFill>
                <a:ea typeface="MS PGothic" pitchFamily="34" charset="-128"/>
              </a:rPr>
              <a:t>LYONESS Europe AG</a:t>
            </a:r>
          </a:p>
        </p:txBody>
      </p:sp>
      <p:pic>
        <p:nvPicPr>
          <p:cNvPr id="162819" name="Picture 20" descr="karten_schra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1409700"/>
            <a:ext cx="20256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7620000" y="4648200"/>
            <a:ext cx="533400" cy="25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62821" name="Text Box 3"/>
          <p:cNvSpPr txBox="1">
            <a:spLocks noChangeArrowheads="1"/>
          </p:cNvSpPr>
          <p:nvPr/>
        </p:nvSpPr>
        <p:spPr bwMode="auto">
          <a:xfrm>
            <a:off x="457200" y="5638800"/>
            <a:ext cx="835342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900">
                <a:solidFill>
                  <a:srgbClr val="AC8712"/>
                </a:solidFill>
                <a:ea typeface="MS PGothic" pitchFamily="34" charset="-128"/>
              </a:rPr>
              <a:t>LYONESS EUROPE AG</a:t>
            </a:r>
          </a:p>
          <a:p>
            <a:pPr algn="ctr"/>
            <a:r>
              <a:rPr lang="de-DE" sz="1900">
                <a:solidFill>
                  <a:srgbClr val="AC8712"/>
                </a:solidFill>
                <a:ea typeface="MS PGothic" pitchFamily="34" charset="-128"/>
              </a:rPr>
              <a:t>CH-9470 Buchs, Bahnhofstrasse 7</a:t>
            </a:r>
          </a:p>
          <a:p>
            <a:pPr algn="ctr"/>
            <a:r>
              <a:rPr lang="de-DE" sz="1900">
                <a:solidFill>
                  <a:srgbClr val="AC8712"/>
                </a:solidFill>
                <a:ea typeface="MS PGothic" pitchFamily="34" charset="-128"/>
              </a:rPr>
              <a:t>Internet: </a:t>
            </a:r>
            <a:r>
              <a:rPr lang="de-DE" sz="1900" u="sng">
                <a:solidFill>
                  <a:srgbClr val="AC8712"/>
                </a:solidFill>
                <a:ea typeface="MS PGothic" pitchFamily="34" charset="-128"/>
              </a:rPr>
              <a:t>www.lyoness.net</a:t>
            </a:r>
            <a:r>
              <a:rPr lang="de-DE" sz="1900">
                <a:solidFill>
                  <a:srgbClr val="AC8712"/>
                </a:solidFill>
                <a:ea typeface="MS PGothic" pitchFamily="34" charset="-128"/>
              </a:rPr>
              <a:t>   Email: </a:t>
            </a:r>
            <a:r>
              <a:rPr lang="de-DE" sz="1900" u="sng">
                <a:solidFill>
                  <a:srgbClr val="AC8712"/>
                </a:solidFill>
                <a:ea typeface="MS PGothic" pitchFamily="34" charset="-128"/>
              </a:rPr>
              <a:t>office@lyoness.ag</a:t>
            </a:r>
            <a:r>
              <a:rPr lang="de-DE" sz="1900">
                <a:solidFill>
                  <a:srgbClr val="AC8712"/>
                </a:solidFill>
                <a:ea typeface="MS PGothic" pitchFamily="34" charset="-128"/>
              </a:rPr>
              <a:t> </a:t>
            </a: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319088" y="2724150"/>
            <a:ext cx="6629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 Fundación: </a:t>
            </a:r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2 de julio de 2003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 actividad en </a:t>
            </a:r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29 países europeos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 más de </a:t>
            </a:r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490</a:t>
            </a: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trabajadores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 más de </a:t>
            </a:r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150.000</a:t>
            </a: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puntos de venta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 más de </a:t>
            </a:r>
            <a:r>
              <a:rPr lang="es-ES" sz="2000" b="1">
                <a:solidFill>
                  <a:srgbClr val="143876"/>
                </a:solidFill>
                <a:ea typeface="MS PGothic" pitchFamily="34" charset="-128"/>
              </a:rPr>
              <a:t>2.000.000</a:t>
            </a:r>
            <a:r>
              <a:rPr lang="es-ES" sz="2000">
                <a:solidFill>
                  <a:srgbClr val="143876"/>
                </a:solidFill>
                <a:ea typeface="MS PGothic" pitchFamily="34" charset="-128"/>
              </a:rPr>
              <a:t> afiliados</a:t>
            </a:r>
            <a:br>
              <a:rPr lang="es-ES" sz="2000">
                <a:solidFill>
                  <a:srgbClr val="143876"/>
                </a:solidFill>
                <a:ea typeface="MS PGothic" pitchFamily="34" charset="-128"/>
              </a:rPr>
            </a:br>
            <a:endParaRPr lang="es-ES" sz="2000">
              <a:solidFill>
                <a:srgbClr val="143876"/>
              </a:solidFill>
              <a:ea typeface="MS PGothic" pitchFamily="34" charset="-128"/>
            </a:endParaRPr>
          </a:p>
        </p:txBody>
      </p:sp>
      <p:pic>
        <p:nvPicPr>
          <p:cNvPr id="162823" name="Picture 5" descr="C:\Users\jkhaelss\Documents\Desktop\Quality_Austria_Slog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4773613"/>
            <a:ext cx="1295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4" name="Bild 13" descr="9105061030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6938" y="4749800"/>
            <a:ext cx="143192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7620000" y="5065713"/>
            <a:ext cx="1190625" cy="2143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8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Éxito con calidad</a:t>
            </a:r>
          </a:p>
        </p:txBody>
      </p:sp>
      <p:sp>
        <p:nvSpPr>
          <p:cNvPr id="162826" name="Textfeld 2"/>
          <p:cNvSpPr txBox="1">
            <a:spLocks noChangeArrowheads="1"/>
          </p:cNvSpPr>
          <p:nvPr/>
        </p:nvSpPr>
        <p:spPr bwMode="auto">
          <a:xfrm>
            <a:off x="7366000" y="5181600"/>
            <a:ext cx="1752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500" b="1">
                <a:solidFill>
                  <a:srgbClr val="000000"/>
                </a:solidFill>
                <a:ea typeface="MS PGothic" pitchFamily="34" charset="-128"/>
              </a:rPr>
              <a:t>ISO 9001:2008</a:t>
            </a:r>
          </a:p>
        </p:txBody>
      </p:sp>
      <p:grpSp>
        <p:nvGrpSpPr>
          <p:cNvPr id="162827" name="Gruppieren 12"/>
          <p:cNvGrpSpPr>
            <a:grpSpLocks/>
          </p:cNvGrpSpPr>
          <p:nvPr/>
        </p:nvGrpSpPr>
        <p:grpSpPr bwMode="auto">
          <a:xfrm>
            <a:off x="4487863" y="836613"/>
            <a:ext cx="4692650" cy="3887787"/>
            <a:chOff x="4487863" y="836712"/>
            <a:chExt cx="4692649" cy="3888432"/>
          </a:xfrm>
        </p:grpSpPr>
        <p:pic>
          <p:nvPicPr>
            <p:cNvPr id="162828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87863" y="1190625"/>
              <a:ext cx="4395787" cy="340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29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62474" y="836712"/>
              <a:ext cx="4618038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Bild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04800"/>
            <a:ext cx="8382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43" name="Gruppierung 15"/>
          <p:cNvGrpSpPr>
            <a:grpSpLocks/>
          </p:cNvGrpSpPr>
          <p:nvPr/>
        </p:nvGrpSpPr>
        <p:grpSpPr bwMode="auto">
          <a:xfrm>
            <a:off x="457200" y="1189038"/>
            <a:ext cx="7354888" cy="5367337"/>
            <a:chOff x="457199" y="1188378"/>
            <a:chExt cx="7355761" cy="5368924"/>
          </a:xfrm>
        </p:grpSpPr>
        <p:grpSp>
          <p:nvGrpSpPr>
            <p:cNvPr id="163845" name="Gruppierung 15"/>
            <p:cNvGrpSpPr>
              <a:grpSpLocks/>
            </p:cNvGrpSpPr>
            <p:nvPr/>
          </p:nvGrpSpPr>
          <p:grpSpPr bwMode="auto">
            <a:xfrm>
              <a:off x="457199" y="1188378"/>
              <a:ext cx="7355761" cy="5187022"/>
              <a:chOff x="2209799" y="891283"/>
              <a:chExt cx="6842567" cy="3890267"/>
            </a:xfrm>
          </p:grpSpPr>
          <p:pic>
            <p:nvPicPr>
              <p:cNvPr id="163848" name="Bild 10" descr="TP09-102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09799" y="891283"/>
                <a:ext cx="2749122" cy="3890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9753" name="Bild 11" descr="TP09-084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679083" y="898429"/>
                <a:ext cx="3373283" cy="24450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/>
              </a:extLst>
            </p:spPr>
          </p:pic>
        </p:grpSp>
        <p:sp>
          <p:nvSpPr>
            <p:cNvPr id="14" name="Abgerundetes Rechteck 13"/>
            <p:cNvSpPr/>
            <p:nvPr/>
          </p:nvSpPr>
          <p:spPr>
            <a:xfrm>
              <a:off x="4283528" y="4581868"/>
              <a:ext cx="3457985" cy="1975434"/>
            </a:xfrm>
            <a:prstGeom prst="roundRect">
              <a:avLst>
                <a:gd name="adj" fmla="val 5660"/>
              </a:avLst>
            </a:prstGeom>
            <a:solidFill>
              <a:schemeClr val="bg1"/>
            </a:solidFill>
            <a:ln w="28575" cap="flat" cmpd="sng" algn="ctr">
              <a:solidFill>
                <a:srgbClr val="AC871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63847" name="Text Box 3"/>
            <p:cNvSpPr txBox="1">
              <a:spLocks noChangeArrowheads="1"/>
            </p:cNvSpPr>
            <p:nvPr/>
          </p:nvSpPr>
          <p:spPr bwMode="auto">
            <a:xfrm>
              <a:off x="4428222" y="4797425"/>
              <a:ext cx="3240711" cy="15754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2200" b="1">
                  <a:solidFill>
                    <a:srgbClr val="AC8712"/>
                  </a:solidFill>
                  <a:ea typeface="MS PGothic" pitchFamily="34" charset="-128"/>
                </a:rPr>
                <a:t>Lyoness Spain SL</a:t>
              </a:r>
            </a:p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1500">
                  <a:solidFill>
                    <a:srgbClr val="AC8712"/>
                  </a:solidFill>
                  <a:ea typeface="MS PGothic" pitchFamily="34" charset="-128"/>
                </a:rPr>
                <a:t>Torre Picasso, Planta 14 Modulo A</a:t>
              </a:r>
            </a:p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1500">
                  <a:solidFill>
                    <a:srgbClr val="AC8712"/>
                  </a:solidFill>
                  <a:ea typeface="MS PGothic" pitchFamily="34" charset="-128"/>
                </a:rPr>
                <a:t>Pza. Pablo Ruiz Picasso 1</a:t>
              </a:r>
            </a:p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1500">
                  <a:solidFill>
                    <a:srgbClr val="AC8712"/>
                  </a:solidFill>
                  <a:ea typeface="MS PGothic" pitchFamily="34" charset="-128"/>
                </a:rPr>
                <a:t>28020 Madrid</a:t>
              </a:r>
            </a:p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1500">
                  <a:solidFill>
                    <a:srgbClr val="AC8712"/>
                  </a:solidFill>
                  <a:ea typeface="MS PGothic" pitchFamily="34" charset="-128"/>
                </a:rPr>
                <a:t>Email: office@lyoness.es</a:t>
              </a:r>
            </a:p>
            <a:p>
              <a:pPr>
                <a:lnSpc>
                  <a:spcPct val="80000"/>
                </a:lnSpc>
                <a:spcBef>
                  <a:spcPct val="25000"/>
                </a:spcBef>
              </a:pPr>
              <a:r>
                <a:rPr lang="de-DE" sz="1500">
                  <a:solidFill>
                    <a:srgbClr val="AC8712"/>
                  </a:solidFill>
                  <a:ea typeface="MS PGothic" pitchFamily="34" charset="-128"/>
                </a:rPr>
                <a:t>Homepage: www.lyoness.es </a:t>
              </a:r>
            </a:p>
          </p:txBody>
        </p:sp>
      </p:grpSp>
      <p:sp>
        <p:nvSpPr>
          <p:cNvPr id="163844" name="Textfeld 7"/>
          <p:cNvSpPr txBox="1">
            <a:spLocks noChangeArrowheads="1"/>
          </p:cNvSpPr>
          <p:nvPr/>
        </p:nvSpPr>
        <p:spPr bwMode="auto">
          <a:xfrm>
            <a:off x="323850" y="360363"/>
            <a:ext cx="61769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pPr defTabSz="457200"/>
            <a:r>
              <a:rPr lang="de-DE" sz="2800">
                <a:solidFill>
                  <a:srgbClr val="143876"/>
                </a:solidFill>
                <a:ea typeface="MS PGothic" pitchFamily="34" charset="-128"/>
              </a:rPr>
              <a:t>Lyoness España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feld 7"/>
          <p:cNvSpPr txBox="1">
            <a:spLocks noChangeArrowheads="1"/>
          </p:cNvSpPr>
          <p:nvPr/>
        </p:nvSpPr>
        <p:spPr bwMode="auto">
          <a:xfrm>
            <a:off x="179388" y="304800"/>
            <a:ext cx="63103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74" tIns="41442" rIns="82874" bIns="41442">
            <a:spAutoFit/>
          </a:bodyPr>
          <a:lstStyle/>
          <a:p>
            <a:r>
              <a:rPr lang="es-ES_tradnl" sz="2800">
                <a:solidFill>
                  <a:srgbClr val="143876"/>
                </a:solidFill>
                <a:ea typeface="MS PGothic" pitchFamily="34" charset="-128"/>
              </a:rPr>
              <a:t>Lyoness – un </a:t>
            </a:r>
            <a:r>
              <a:rPr lang="es-ES_tradnl" altLang="en-US" sz="2800">
                <a:solidFill>
                  <a:srgbClr val="143876"/>
                </a:solidFill>
                <a:ea typeface="MS PGothic" pitchFamily="34" charset="-128"/>
              </a:rPr>
              <a:t>”</a:t>
            </a:r>
            <a:r>
              <a:rPr lang="es-ES_tradnl" sz="2800">
                <a:solidFill>
                  <a:srgbClr val="143876"/>
                </a:solidFill>
                <a:ea typeface="MS PGothic" pitchFamily="34" charset="-128"/>
              </a:rPr>
              <a:t>plus</a:t>
            </a:r>
            <a:r>
              <a:rPr lang="es-ES_tradnl" altLang="en-US" sz="2800">
                <a:solidFill>
                  <a:srgbClr val="143876"/>
                </a:solidFill>
                <a:ea typeface="MS PGothic" pitchFamily="34" charset="-128"/>
              </a:rPr>
              <a:t>“</a:t>
            </a:r>
            <a:r>
              <a:rPr lang="es-ES_tradnl" sz="2800">
                <a:solidFill>
                  <a:srgbClr val="143876"/>
                </a:solidFill>
                <a:ea typeface="MS PGothic" pitchFamily="34" charset="-128"/>
              </a:rPr>
              <a:t> para sus afiliados</a:t>
            </a:r>
          </a:p>
        </p:txBody>
      </p:sp>
      <p:grpSp>
        <p:nvGrpSpPr>
          <p:cNvPr id="164867" name="Gruppieren 39"/>
          <p:cNvGrpSpPr>
            <a:grpSpLocks/>
          </p:cNvGrpSpPr>
          <p:nvPr/>
        </p:nvGrpSpPr>
        <p:grpSpPr bwMode="auto">
          <a:xfrm>
            <a:off x="447675" y="1276350"/>
            <a:ext cx="1762125" cy="2457450"/>
            <a:chOff x="447941" y="1275606"/>
            <a:chExt cx="2476500" cy="3505200"/>
          </a:xfrm>
        </p:grpSpPr>
        <p:pic>
          <p:nvPicPr>
            <p:cNvPr id="4" name="Bild 3" descr="File0001.PD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10800000">
              <a:off x="447941" y="1275606"/>
              <a:ext cx="2476500" cy="3505200"/>
            </a:xfrm>
            <a:prstGeom prst="rect">
              <a:avLst/>
            </a:prstGeom>
            <a:effectLst>
              <a:glow rad="190500">
                <a:srgbClr val="AC8712">
                  <a:alpha val="75000"/>
                </a:srgbClr>
              </a:glow>
            </a:effectLst>
          </p:spPr>
        </p:pic>
        <p:pic>
          <p:nvPicPr>
            <p:cNvPr id="164886" name="Picture 36" descr="C:\Users\jkhaelss\Documents\Desktop\Aufzeichne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91716" y="1789132"/>
              <a:ext cx="3312368" cy="233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4868" name="Gruppierung 42"/>
          <p:cNvGrpSpPr>
            <a:grpSpLocks/>
          </p:cNvGrpSpPr>
          <p:nvPr/>
        </p:nvGrpSpPr>
        <p:grpSpPr bwMode="auto">
          <a:xfrm>
            <a:off x="2438400" y="3033713"/>
            <a:ext cx="4953000" cy="685800"/>
            <a:chOff x="422696" y="2190750"/>
            <a:chExt cx="4952999" cy="857251"/>
          </a:xfrm>
        </p:grpSpPr>
        <p:sp>
          <p:nvSpPr>
            <p:cNvPr id="164883" name="Abgerundetes Rechteck 9"/>
            <p:cNvSpPr>
              <a:spLocks noChangeArrowheads="1"/>
            </p:cNvSpPr>
            <p:nvPr/>
          </p:nvSpPr>
          <p:spPr bwMode="auto">
            <a:xfrm>
              <a:off x="457621" y="2248298"/>
              <a:ext cx="4918074" cy="799703"/>
            </a:xfrm>
            <a:prstGeom prst="roundRect">
              <a:avLst>
                <a:gd name="adj" fmla="val 0"/>
              </a:avLst>
            </a:prstGeom>
            <a:solidFill>
              <a:srgbClr val="AC8712"/>
            </a:solidFill>
            <a:ln w="9525">
              <a:solidFill>
                <a:srgbClr val="AC871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64884" name="Textfeld 13"/>
            <p:cNvSpPr txBox="1">
              <a:spLocks noChangeArrowheads="1"/>
            </p:cNvSpPr>
            <p:nvPr/>
          </p:nvSpPr>
          <p:spPr bwMode="auto">
            <a:xfrm>
              <a:off x="422696" y="2190750"/>
              <a:ext cx="4876799" cy="807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s-ES_tradnl" b="1">
                  <a:solidFill>
                    <a:srgbClr val="FFFFFF"/>
                  </a:solidFill>
                  <a:ea typeface="MS PGothic" pitchFamily="34" charset="-128"/>
                </a:rPr>
                <a:t>Comunidad de Compras con descuentos ventajosos  / Cashback</a:t>
              </a:r>
            </a:p>
          </p:txBody>
        </p:sp>
      </p:grpSp>
      <p:sp>
        <p:nvSpPr>
          <p:cNvPr id="164869" name="Textfeld 60"/>
          <p:cNvSpPr txBox="1">
            <a:spLocks noChangeArrowheads="1"/>
          </p:cNvSpPr>
          <p:nvPr/>
        </p:nvSpPr>
        <p:spPr bwMode="auto">
          <a:xfrm>
            <a:off x="2362200" y="1233488"/>
            <a:ext cx="541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>
                <a:solidFill>
                  <a:srgbClr val="143876"/>
                </a:solidFill>
                <a:ea typeface="MS PGothic" pitchFamily="34" charset="-128"/>
              </a:rPr>
              <a:t> Control del sistema de gestión</a:t>
            </a:r>
          </a:p>
        </p:txBody>
      </p:sp>
      <p:sp>
        <p:nvSpPr>
          <p:cNvPr id="164870" name="Textfeld 61"/>
          <p:cNvSpPr txBox="1">
            <a:spLocks noChangeArrowheads="1"/>
          </p:cNvSpPr>
          <p:nvPr/>
        </p:nvSpPr>
        <p:spPr bwMode="auto">
          <a:xfrm>
            <a:off x="2357438" y="1512888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>
                <a:solidFill>
                  <a:srgbClr val="143876"/>
                </a:solidFill>
                <a:ea typeface="MS PGothic" pitchFamily="34" charset="-128"/>
              </a:rPr>
              <a:t> Orientación hacia el afiliado, empresa asociada y afiliado de </a:t>
            </a:r>
          </a:p>
          <a:p>
            <a:r>
              <a:rPr lang="es-ES_tradnl">
                <a:solidFill>
                  <a:srgbClr val="143876"/>
                </a:solidFill>
                <a:ea typeface="MS PGothic" pitchFamily="34" charset="-128"/>
              </a:rPr>
              <a:t>  negocio</a:t>
            </a:r>
          </a:p>
        </p:txBody>
      </p:sp>
      <p:sp>
        <p:nvSpPr>
          <p:cNvPr id="164871" name="Textfeld 62"/>
          <p:cNvSpPr txBox="1">
            <a:spLocks noChangeArrowheads="1"/>
          </p:cNvSpPr>
          <p:nvPr/>
        </p:nvSpPr>
        <p:spPr bwMode="auto">
          <a:xfrm>
            <a:off x="2362200" y="2084388"/>
            <a:ext cx="670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143876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_tradnl" dirty="0">
                <a:solidFill>
                  <a:srgbClr val="143876"/>
                </a:solidFill>
                <a:ea typeface="MS PGothic" pitchFamily="34" charset="-128"/>
              </a:rPr>
              <a:t> Control de ventajas para afiliados, empresas asociadas, 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_tradnl" dirty="0">
                <a:solidFill>
                  <a:srgbClr val="143876"/>
                </a:solidFill>
                <a:ea typeface="MS PGothic" pitchFamily="34" charset="-128"/>
              </a:rPr>
              <a:t>  y afiliados de negocio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_tradnl" dirty="0">
              <a:solidFill>
                <a:srgbClr val="143876"/>
              </a:solidFill>
              <a:ea typeface="MS PGothic" pitchFamily="34" charset="-128"/>
            </a:endParaRPr>
          </a:p>
        </p:txBody>
      </p:sp>
      <p:pic>
        <p:nvPicPr>
          <p:cNvPr id="164872" name="Bild 63" descr="9105061030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8225" y="3057525"/>
            <a:ext cx="14144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6" name="Gerade Verbindung 65"/>
          <p:cNvCxnSpPr/>
          <p:nvPr/>
        </p:nvCxnSpPr>
        <p:spPr>
          <a:xfrm flipV="1">
            <a:off x="457200" y="3810000"/>
            <a:ext cx="8305800" cy="76200"/>
          </a:xfrm>
          <a:prstGeom prst="line">
            <a:avLst/>
          </a:prstGeom>
          <a:ln w="28575" cap="flat" cmpd="sng" algn="ctr">
            <a:solidFill>
              <a:srgbClr val="AC871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874" name="Gruppieren 51"/>
          <p:cNvGrpSpPr>
            <a:grpSpLocks/>
          </p:cNvGrpSpPr>
          <p:nvPr/>
        </p:nvGrpSpPr>
        <p:grpSpPr bwMode="auto">
          <a:xfrm>
            <a:off x="457200" y="4114800"/>
            <a:ext cx="2667000" cy="1590675"/>
            <a:chOff x="-324544" y="572778"/>
            <a:chExt cx="3025195" cy="1590886"/>
          </a:xfrm>
        </p:grpSpPr>
        <p:pic>
          <p:nvPicPr>
            <p:cNvPr id="68" name="Bild 6" descr="File0001.PD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10800000">
              <a:off x="-324544" y="580489"/>
              <a:ext cx="3025195" cy="1583175"/>
            </a:xfrm>
            <a:prstGeom prst="rect">
              <a:avLst/>
            </a:prstGeom>
            <a:effectLst>
              <a:glow rad="190500">
                <a:srgbClr val="AC8712">
                  <a:alpha val="75000"/>
                </a:srgbClr>
              </a:glow>
            </a:effectLst>
          </p:spPr>
        </p:pic>
        <p:pic>
          <p:nvPicPr>
            <p:cNvPr id="164882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24544" y="572778"/>
              <a:ext cx="3024336" cy="1566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4875" name="Picture 5" descr="C:\Users\jkhaelss\Documents\Desktop\Quality_Austria_Sloga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267200"/>
            <a:ext cx="35052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6" name="Textfeld 2"/>
          <p:cNvSpPr txBox="1">
            <a:spLocks noChangeArrowheads="1"/>
          </p:cNvSpPr>
          <p:nvPr/>
        </p:nvSpPr>
        <p:spPr bwMode="auto">
          <a:xfrm>
            <a:off x="4259263" y="5370513"/>
            <a:ext cx="266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b="1">
                <a:solidFill>
                  <a:srgbClr val="000000"/>
                </a:solidFill>
                <a:ea typeface="MS PGothic" pitchFamily="34" charset="-128"/>
              </a:rPr>
              <a:t>ISO 9001:2008</a:t>
            </a:r>
          </a:p>
        </p:txBody>
      </p:sp>
      <p:sp>
        <p:nvSpPr>
          <p:cNvPr id="164877" name="Textfeld 71"/>
          <p:cNvSpPr txBox="1">
            <a:spLocks noChangeArrowheads="1"/>
          </p:cNvSpPr>
          <p:nvPr/>
        </p:nvSpPr>
        <p:spPr bwMode="auto">
          <a:xfrm>
            <a:off x="381000" y="5867400"/>
            <a:ext cx="541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>
                <a:solidFill>
                  <a:srgbClr val="143876"/>
                </a:solidFill>
                <a:ea typeface="MS PGothic" pitchFamily="34" charset="-128"/>
              </a:rPr>
              <a:t> Calidad del sistema de gestión</a:t>
            </a:r>
          </a:p>
        </p:txBody>
      </p:sp>
      <p:sp>
        <p:nvSpPr>
          <p:cNvPr id="164878" name="Textfeld 73"/>
          <p:cNvSpPr txBox="1">
            <a:spLocks noChangeArrowheads="1"/>
          </p:cNvSpPr>
          <p:nvPr/>
        </p:nvSpPr>
        <p:spPr bwMode="auto">
          <a:xfrm>
            <a:off x="381000" y="6172200"/>
            <a:ext cx="541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>
                <a:solidFill>
                  <a:srgbClr val="143876"/>
                </a:solidFill>
                <a:ea typeface="MS PGothic" pitchFamily="34" charset="-128"/>
              </a:rPr>
              <a:t> Control de la infraestructura interna</a:t>
            </a:r>
          </a:p>
        </p:txBody>
      </p:sp>
      <p:sp>
        <p:nvSpPr>
          <p:cNvPr id="164879" name="Textfeld 59"/>
          <p:cNvSpPr txBox="1">
            <a:spLocks noChangeArrowheads="1"/>
          </p:cNvSpPr>
          <p:nvPr/>
        </p:nvSpPr>
        <p:spPr bwMode="auto">
          <a:xfrm>
            <a:off x="2362200" y="2627313"/>
            <a:ext cx="655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dirty="0">
                <a:solidFill>
                  <a:srgbClr val="143876"/>
                </a:solidFill>
                <a:ea typeface="MS PGothic" pitchFamily="34" charset="-128"/>
              </a:rPr>
              <a:t> Sistema de control (programa de compensación)</a:t>
            </a:r>
          </a:p>
        </p:txBody>
      </p:sp>
      <p:sp>
        <p:nvSpPr>
          <p:cNvPr id="22" name="Textfeld 2"/>
          <p:cNvSpPr txBox="1">
            <a:spLocks noChangeArrowheads="1"/>
          </p:cNvSpPr>
          <p:nvPr/>
        </p:nvSpPr>
        <p:spPr bwMode="auto">
          <a:xfrm>
            <a:off x="4065588" y="4983163"/>
            <a:ext cx="26670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Éxito con calidad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jkhaelss\Documents\Desktop\diagramm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" y="1057275"/>
            <a:ext cx="835818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feld 5"/>
          <p:cNvSpPr txBox="1">
            <a:spLocks noChangeArrowheads="1"/>
          </p:cNvSpPr>
          <p:nvPr/>
        </p:nvSpPr>
        <p:spPr bwMode="auto">
          <a:xfrm>
            <a:off x="403225" y="411163"/>
            <a:ext cx="5727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s-ES_tradnl" sz="2600">
                <a:solidFill>
                  <a:srgbClr val="143876"/>
                </a:solidFill>
                <a:latin typeface="Arial" charset="0"/>
                <a:ea typeface="MS PGothic" pitchFamily="34" charset="-128"/>
              </a:rPr>
              <a:t>Crecimiento de afiliados en Europa 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6948488" y="2420938"/>
            <a:ext cx="733425" cy="1587"/>
          </a:xfrm>
          <a:prstGeom prst="straightConnector1">
            <a:avLst/>
          </a:prstGeom>
          <a:ln w="63500">
            <a:solidFill>
              <a:srgbClr val="AC871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feld 7"/>
          <p:cNvSpPr txBox="1">
            <a:spLocks noChangeArrowheads="1"/>
          </p:cNvSpPr>
          <p:nvPr/>
        </p:nvSpPr>
        <p:spPr bwMode="auto">
          <a:xfrm>
            <a:off x="395288" y="346075"/>
            <a:ext cx="65341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es-ES" sz="2600">
                <a:solidFill>
                  <a:srgbClr val="143876"/>
                </a:solidFill>
                <a:ea typeface="MS PGothic" pitchFamily="34" charset="-128"/>
              </a:rPr>
              <a:t>Estructura internacional de la empresa</a:t>
            </a:r>
          </a:p>
        </p:txBody>
      </p:sp>
      <p:pic>
        <p:nvPicPr>
          <p:cNvPr id="166915" name="Grafik 2"/>
          <p:cNvPicPr>
            <a:picLocks noChangeAspect="1"/>
          </p:cNvPicPr>
          <p:nvPr/>
        </p:nvPicPr>
        <p:blipFill>
          <a:blip r:embed="rId3"/>
          <a:srcRect r="6171"/>
          <a:stretch>
            <a:fillRect/>
          </a:stretch>
        </p:blipFill>
        <p:spPr bwMode="auto">
          <a:xfrm>
            <a:off x="265113" y="1308100"/>
            <a:ext cx="851217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-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-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2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Office-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8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9_Office-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0_Office-Design">
  <a:themeElements>
    <a:clrScheme name="10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1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6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2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8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9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4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0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35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1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6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7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8_Office-Design">
  <a:themeElements>
    <a:clrScheme name="Astraios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5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Start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-Design">
  <a:themeElements>
    <a:clrScheme name="3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-Design">
  <a:themeElements>
    <a:clrScheme name="7_Office-Design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-Desig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-Design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7367</TotalTime>
  <Words>2000</Words>
  <Application>Microsoft Office PowerPoint</Application>
  <PresentationFormat>Presentación en pantalla (4:3)</PresentationFormat>
  <Paragraphs>805</Paragraphs>
  <Slides>47</Slides>
  <Notes>47</Notes>
  <HiddenSlides>0</HiddenSlides>
  <MMClips>0</MMClips>
  <ScaleCrop>false</ScaleCrop>
  <HeadingPairs>
    <vt:vector size="6" baseType="variant">
      <vt:variant>
        <vt:lpstr>Tema</vt:lpstr>
      </vt:variant>
      <vt:variant>
        <vt:i4>50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98" baseType="lpstr">
      <vt:lpstr>3_Office-Design</vt:lpstr>
      <vt:lpstr>6_Startseiten</vt:lpstr>
      <vt:lpstr>8_Office-Design</vt:lpstr>
      <vt:lpstr>4_Office-Design</vt:lpstr>
      <vt:lpstr>9_Startseiten</vt:lpstr>
      <vt:lpstr>5_Office-Design</vt:lpstr>
      <vt:lpstr>10_Startseiten</vt:lpstr>
      <vt:lpstr>6_Office-Design</vt:lpstr>
      <vt:lpstr>7_Office-Design</vt:lpstr>
      <vt:lpstr>12_Office-Design</vt:lpstr>
      <vt:lpstr>11_Office-Design</vt:lpstr>
      <vt:lpstr>9_Office-Design</vt:lpstr>
      <vt:lpstr>10_Office-Design</vt:lpstr>
      <vt:lpstr>13_Office-Design</vt:lpstr>
      <vt:lpstr>14_Office-Design</vt:lpstr>
      <vt:lpstr>15_Office-Design</vt:lpstr>
      <vt:lpstr>16_Office-Design</vt:lpstr>
      <vt:lpstr>17_Office-Design</vt:lpstr>
      <vt:lpstr>18_Office-Design</vt:lpstr>
      <vt:lpstr>19_Office-Design</vt:lpstr>
      <vt:lpstr>20_Office-Design</vt:lpstr>
      <vt:lpstr>21_Office-Design</vt:lpstr>
      <vt:lpstr>Standarddesign</vt:lpstr>
      <vt:lpstr>22_Office-Design</vt:lpstr>
      <vt:lpstr>23_Office-Design</vt:lpstr>
      <vt:lpstr>24_Office-Design</vt:lpstr>
      <vt:lpstr>25_Office-Design</vt:lpstr>
      <vt:lpstr>26_Office-Design</vt:lpstr>
      <vt:lpstr>27_Office-Design</vt:lpstr>
      <vt:lpstr>3_Startseiten</vt:lpstr>
      <vt:lpstr>28_Office-Design</vt:lpstr>
      <vt:lpstr>29_Office-Design</vt:lpstr>
      <vt:lpstr>30_Office-Design</vt:lpstr>
      <vt:lpstr>31_Office-Design</vt:lpstr>
      <vt:lpstr>26_Startseiten</vt:lpstr>
      <vt:lpstr>32_Office-Design</vt:lpstr>
      <vt:lpstr>33_Office-Design</vt:lpstr>
      <vt:lpstr>4_Startseiten</vt:lpstr>
      <vt:lpstr>18_Startseiten</vt:lpstr>
      <vt:lpstr>19_Startseiten</vt:lpstr>
      <vt:lpstr>34_Office-Design</vt:lpstr>
      <vt:lpstr>20_Startseiten</vt:lpstr>
      <vt:lpstr>35_Office-Design</vt:lpstr>
      <vt:lpstr>21_Startseiten</vt:lpstr>
      <vt:lpstr>1_Startseiten</vt:lpstr>
      <vt:lpstr>36_Office-Design</vt:lpstr>
      <vt:lpstr>37_Office-Design</vt:lpstr>
      <vt:lpstr>3_Standarddesign</vt:lpstr>
      <vt:lpstr>38_Office-Design</vt:lpstr>
      <vt:lpstr>5_Startseiten</vt:lpstr>
      <vt:lpstr>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Mark</dc:creator>
  <cp:lastModifiedBy>Antonio</cp:lastModifiedBy>
  <cp:revision>608</cp:revision>
  <dcterms:created xsi:type="dcterms:W3CDTF">2010-10-18T10:10:00Z</dcterms:created>
  <dcterms:modified xsi:type="dcterms:W3CDTF">2012-02-15T21:07:09Z</dcterms:modified>
</cp:coreProperties>
</file>